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315" r:id="rId3"/>
    <p:sldId id="335" r:id="rId4"/>
    <p:sldId id="336" r:id="rId5"/>
    <p:sldId id="334" r:id="rId6"/>
    <p:sldId id="319" r:id="rId7"/>
    <p:sldId id="320" r:id="rId8"/>
    <p:sldId id="321" r:id="rId9"/>
    <p:sldId id="322" r:id="rId10"/>
    <p:sldId id="323" r:id="rId11"/>
    <p:sldId id="324" r:id="rId12"/>
    <p:sldId id="325" r:id="rId13"/>
    <p:sldId id="326" r:id="rId14"/>
    <p:sldId id="327" r:id="rId15"/>
    <p:sldId id="329" r:id="rId16"/>
    <p:sldId id="328" r:id="rId17"/>
    <p:sldId id="331" r:id="rId18"/>
    <p:sldId id="332" r:id="rId19"/>
    <p:sldId id="33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C42F8D9-467E-45AD-990B-E9EE3B0892B0}">
          <p14:sldIdLst>
            <p14:sldId id="257"/>
            <p14:sldId id="315"/>
            <p14:sldId id="335"/>
            <p14:sldId id="336"/>
            <p14:sldId id="334"/>
            <p14:sldId id="319"/>
            <p14:sldId id="320"/>
            <p14:sldId id="321"/>
            <p14:sldId id="322"/>
            <p14:sldId id="323"/>
            <p14:sldId id="324"/>
            <p14:sldId id="325"/>
            <p14:sldId id="326"/>
            <p14:sldId id="327"/>
            <p14:sldId id="329"/>
            <p14:sldId id="328"/>
            <p14:sldId id="331"/>
            <p14:sldId id="332"/>
            <p14:sldId id="33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son Brunton" initials="AB" lastIdx="1" clrIdx="0">
    <p:extLst>
      <p:ext uri="{19B8F6BF-5375-455C-9EA6-DF929625EA0E}">
        <p15:presenceInfo xmlns:p15="http://schemas.microsoft.com/office/powerpoint/2012/main" userId="S::alison.brunton@northyorks.gov.uk::787b6869-2f4b-4e14-a62d-db7de39354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5C8F"/>
    <a:srgbClr val="A41EB2"/>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101" autoAdjust="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3" Type="http://schemas.openxmlformats.org/officeDocument/2006/relationships/hyperlink" Target="https://assets.publishing.service.gov.uk/media/65797f1e0467eb000d55f689/Working_together_to_safeguard_children_2023_-_statutory_framework.pdf" TargetMode="External"/><Relationship Id="rId2" Type="http://schemas.openxmlformats.org/officeDocument/2006/relationships/hyperlink" Target="https://www.gov.uk/government/consultations/childrens-social-care-stable-homes-built-on-love/guide-for-children-and-young-people-stable-homes-built-on-love" TargetMode="External"/><Relationship Id="rId1" Type="http://schemas.openxmlformats.org/officeDocument/2006/relationships/hyperlink" Target="https://www.gov.uk/government/publications/working-together-to-safeguard-children--2" TargetMode="External"/><Relationship Id="rId5" Type="http://schemas.openxmlformats.org/officeDocument/2006/relationships/hyperlink" Target="https://www.gov.uk/government/publications/improving-practice-with-children-young-people-and-families" TargetMode="External"/><Relationship Id="rId4" Type="http://schemas.openxmlformats.org/officeDocument/2006/relationships/hyperlink" Target="https://www.gov.uk/government/publications/childrens-social-care-national-framework" TargetMode="External"/></Relationships>
</file>

<file path=ppt/diagrams/_rels/data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ata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hyperlink" Target="https://www.gov.uk/government/publications/improving-practice-with-children-young-people-and-families" TargetMode="External"/><Relationship Id="rId2" Type="http://schemas.openxmlformats.org/officeDocument/2006/relationships/hyperlink" Target="https://www.gov.uk/government/publications/childrens-social-care-national-framework" TargetMode="External"/><Relationship Id="rId1" Type="http://schemas.openxmlformats.org/officeDocument/2006/relationships/hyperlink" Target="https://assets.publishing.service.gov.uk/media/65797f1e0467eb000d55f689/Working_together_to_safeguard_children_2023_-_statutory_framework.pdf" TargetMode="External"/><Relationship Id="rId5" Type="http://schemas.openxmlformats.org/officeDocument/2006/relationships/hyperlink" Target="https://www.gov.uk/government/consultations/childrens-social-care-stable-homes-built-on-love/guide-for-children-and-young-people-stable-homes-built-on-love" TargetMode="External"/><Relationship Id="rId4" Type="http://schemas.openxmlformats.org/officeDocument/2006/relationships/hyperlink" Target="https://www.gov.uk/government/publications/working-together-to-safeguard-children--2" TargetMode="External"/></Relationships>
</file>

<file path=ppt/diagrams/_rels/drawing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4" Type="http://schemas.openxmlformats.org/officeDocument/2006/relationships/image" Target="../media/image8.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5A51D1-81F5-4A2E-B809-D86A358FF417}" type="doc">
      <dgm:prSet loTypeId="urn:microsoft.com/office/officeart/2005/8/layout/process4" loCatId="process" qsTypeId="urn:microsoft.com/office/officeart/2005/8/quickstyle/simple2" qsCatId="simple" csTypeId="urn:microsoft.com/office/officeart/2005/8/colors/accent2_2" csCatId="accent2" phldr="1"/>
      <dgm:spPr/>
      <dgm:t>
        <a:bodyPr/>
        <a:lstStyle/>
        <a:p>
          <a:endParaRPr lang="en-US"/>
        </a:p>
      </dgm:t>
    </dgm:pt>
    <dgm:pt modelId="{DE8E0607-C58E-43C4-B141-6689ACD60379}">
      <dgm:prSet/>
      <dgm:spPr/>
      <dgm:t>
        <a:bodyPr/>
        <a:lstStyle/>
        <a:p>
          <a:r>
            <a:rPr lang="en-GB"/>
            <a:t>This </a:t>
          </a:r>
          <a:r>
            <a:rPr lang="en-GB">
              <a:hlinkClick xmlns:r="http://schemas.openxmlformats.org/officeDocument/2006/relationships" r:id="rId1"/>
            </a:rPr>
            <a:t>Working Together to Safeguard Children 2023 </a:t>
          </a:r>
          <a:r>
            <a:rPr lang="en-GB"/>
            <a:t>edition replaces the previous 2018 version. This new edition is central to delivering on the strategy set out in </a:t>
          </a:r>
          <a:r>
            <a:rPr lang="en-GB">
              <a:hlinkClick xmlns:r="http://schemas.openxmlformats.org/officeDocument/2006/relationships" r:id="rId2"/>
            </a:rPr>
            <a:t>Stable Homes, Built on Love (2023)</a:t>
          </a:r>
          <a:r>
            <a:rPr lang="en-GB"/>
            <a:t>.</a:t>
          </a:r>
          <a:endParaRPr lang="en-US"/>
        </a:p>
      </dgm:t>
    </dgm:pt>
    <dgm:pt modelId="{F7964A48-0119-4B13-BB89-967B684A8765}" type="parTrans" cxnId="{1743D109-DE92-404B-A0A2-BE7AB6715F60}">
      <dgm:prSet/>
      <dgm:spPr/>
      <dgm:t>
        <a:bodyPr/>
        <a:lstStyle/>
        <a:p>
          <a:endParaRPr lang="en-US"/>
        </a:p>
      </dgm:t>
    </dgm:pt>
    <dgm:pt modelId="{AEEEDBBE-82AD-4A41-B0E3-DCDECF22EDD8}" type="sibTrans" cxnId="{1743D109-DE92-404B-A0A2-BE7AB6715F60}">
      <dgm:prSet/>
      <dgm:spPr/>
      <dgm:t>
        <a:bodyPr/>
        <a:lstStyle/>
        <a:p>
          <a:endParaRPr lang="en-US"/>
        </a:p>
      </dgm:t>
    </dgm:pt>
    <dgm:pt modelId="{CAC1B962-5359-4960-BBFE-009FF8451D52}">
      <dgm:prSet/>
      <dgm:spPr/>
      <dgm:t>
        <a:bodyPr/>
        <a:lstStyle/>
        <a:p>
          <a:r>
            <a:rPr lang="en-GB" dirty="0"/>
            <a:t>Alongside this publication, the Government also produced</a:t>
          </a:r>
          <a:endParaRPr lang="en-US" dirty="0"/>
        </a:p>
      </dgm:t>
    </dgm:pt>
    <dgm:pt modelId="{1A97E19D-DA81-45B7-AE0C-983F18AD94F4}" type="parTrans" cxnId="{57B636C0-2F0D-4609-930C-4358EB19721A}">
      <dgm:prSet/>
      <dgm:spPr/>
      <dgm:t>
        <a:bodyPr/>
        <a:lstStyle/>
        <a:p>
          <a:endParaRPr lang="en-US"/>
        </a:p>
      </dgm:t>
    </dgm:pt>
    <dgm:pt modelId="{E698C76B-E703-489C-AE4A-10B7D4C44DEA}" type="sibTrans" cxnId="{57B636C0-2F0D-4609-930C-4358EB19721A}">
      <dgm:prSet/>
      <dgm:spPr/>
      <dgm:t>
        <a:bodyPr/>
        <a:lstStyle/>
        <a:p>
          <a:endParaRPr lang="en-US"/>
        </a:p>
      </dgm:t>
    </dgm:pt>
    <dgm:pt modelId="{1E85D141-CC1E-485C-A8CB-7191080F2355}">
      <dgm:prSet custT="1"/>
      <dgm:spPr/>
      <dgm:t>
        <a:bodyPr/>
        <a:lstStyle/>
        <a:p>
          <a:r>
            <a:rPr lang="en-GB" sz="2000" dirty="0"/>
            <a:t>An updated </a:t>
          </a:r>
          <a:r>
            <a:rPr lang="en-GB" sz="2000" dirty="0">
              <a:hlinkClick xmlns:r="http://schemas.openxmlformats.org/officeDocument/2006/relationships" r:id="rId3"/>
            </a:rPr>
            <a:t>Working Together Statutory Framework</a:t>
          </a:r>
          <a:r>
            <a:rPr lang="en-GB" sz="2000" dirty="0"/>
            <a:t> which sets out the legislation relevant to safeguarding. </a:t>
          </a:r>
          <a:endParaRPr lang="en-US" sz="2000" dirty="0"/>
        </a:p>
      </dgm:t>
    </dgm:pt>
    <dgm:pt modelId="{24B9C8CA-6930-499D-A060-3778D6980A4A}" type="parTrans" cxnId="{461EA47B-56F0-44A6-9245-FF5B26EE164D}">
      <dgm:prSet/>
      <dgm:spPr/>
      <dgm:t>
        <a:bodyPr/>
        <a:lstStyle/>
        <a:p>
          <a:endParaRPr lang="en-US"/>
        </a:p>
      </dgm:t>
    </dgm:pt>
    <dgm:pt modelId="{1A04710F-2559-4D6A-A50C-F4869AE9C2D6}" type="sibTrans" cxnId="{461EA47B-56F0-44A6-9245-FF5B26EE164D}">
      <dgm:prSet/>
      <dgm:spPr/>
      <dgm:t>
        <a:bodyPr/>
        <a:lstStyle/>
        <a:p>
          <a:endParaRPr lang="en-US"/>
        </a:p>
      </dgm:t>
    </dgm:pt>
    <dgm:pt modelId="{8E9CD13E-D5EA-49C6-A26C-D3B3F61757A2}">
      <dgm:prSet custT="1"/>
      <dgm:spPr/>
      <dgm:t>
        <a:bodyPr/>
        <a:lstStyle/>
        <a:p>
          <a:r>
            <a:rPr lang="en-GB" sz="2000" dirty="0"/>
            <a:t>The </a:t>
          </a:r>
          <a:r>
            <a:rPr lang="en-GB" sz="2000" dirty="0">
              <a:hlinkClick xmlns:r="http://schemas.openxmlformats.org/officeDocument/2006/relationships" r:id="rId4"/>
            </a:rPr>
            <a:t>Children’s Social Care National Framework</a:t>
          </a:r>
          <a:r>
            <a:rPr lang="en-GB" sz="2000" dirty="0"/>
            <a:t>, which sets out the expectations for senior leaders, practice supervisors and practitioners in local authorities. </a:t>
          </a:r>
          <a:endParaRPr lang="en-US" sz="2000" dirty="0"/>
        </a:p>
      </dgm:t>
    </dgm:pt>
    <dgm:pt modelId="{625D4425-2FDF-48D2-B4AD-B8FA09ADB23E}" type="parTrans" cxnId="{305D04F0-49AF-4632-9CAE-F834191B6547}">
      <dgm:prSet/>
      <dgm:spPr/>
      <dgm:t>
        <a:bodyPr/>
        <a:lstStyle/>
        <a:p>
          <a:endParaRPr lang="en-US"/>
        </a:p>
      </dgm:t>
    </dgm:pt>
    <dgm:pt modelId="{B1B247F4-4CE9-4A4F-B11D-0D77D4E10A3E}" type="sibTrans" cxnId="{305D04F0-49AF-4632-9CAE-F834191B6547}">
      <dgm:prSet/>
      <dgm:spPr/>
      <dgm:t>
        <a:bodyPr/>
        <a:lstStyle/>
        <a:p>
          <a:endParaRPr lang="en-US"/>
        </a:p>
      </dgm:t>
    </dgm:pt>
    <dgm:pt modelId="{80F0BDE2-B38F-4010-B64E-FBD1CA2BFCB5}">
      <dgm:prSet custT="1"/>
      <dgm:spPr/>
      <dgm:t>
        <a:bodyPr/>
        <a:lstStyle/>
        <a:p>
          <a:r>
            <a:rPr lang="en-GB" sz="1900" dirty="0"/>
            <a:t>Guidance on </a:t>
          </a:r>
          <a:r>
            <a:rPr lang="en-GB" sz="1900" dirty="0">
              <a:hlinkClick xmlns:r="http://schemas.openxmlformats.org/officeDocument/2006/relationships" r:id="rId5"/>
            </a:rPr>
            <a:t>Improving Practice with Children, Young People and Families.</a:t>
          </a:r>
          <a:r>
            <a:rPr lang="en-GB" sz="1900" dirty="0"/>
            <a:t> Which provides advice for local areas on embedding the Working Together guidance and the children’s social care national framework in practice</a:t>
          </a:r>
          <a:r>
            <a:rPr lang="en-GB" sz="2000" dirty="0"/>
            <a:t>. </a:t>
          </a:r>
          <a:endParaRPr lang="en-US" sz="2000" dirty="0"/>
        </a:p>
      </dgm:t>
    </dgm:pt>
    <dgm:pt modelId="{EB9A0459-8A4C-497E-B15D-47D358C962D3}" type="parTrans" cxnId="{CB8A0303-F903-4117-80BE-BEB24ACC63FD}">
      <dgm:prSet/>
      <dgm:spPr/>
      <dgm:t>
        <a:bodyPr/>
        <a:lstStyle/>
        <a:p>
          <a:endParaRPr lang="en-US"/>
        </a:p>
      </dgm:t>
    </dgm:pt>
    <dgm:pt modelId="{578C96B1-B167-4B3C-B495-89C08D6791A8}" type="sibTrans" cxnId="{CB8A0303-F903-4117-80BE-BEB24ACC63FD}">
      <dgm:prSet/>
      <dgm:spPr/>
      <dgm:t>
        <a:bodyPr/>
        <a:lstStyle/>
        <a:p>
          <a:endParaRPr lang="en-US"/>
        </a:p>
      </dgm:t>
    </dgm:pt>
    <dgm:pt modelId="{91E4127E-D329-4C13-91AE-C846779761F5}" type="pres">
      <dgm:prSet presAssocID="{485A51D1-81F5-4A2E-B809-D86A358FF417}" presName="Name0" presStyleCnt="0">
        <dgm:presLayoutVars>
          <dgm:dir/>
          <dgm:animLvl val="lvl"/>
          <dgm:resizeHandles val="exact"/>
        </dgm:presLayoutVars>
      </dgm:prSet>
      <dgm:spPr/>
    </dgm:pt>
    <dgm:pt modelId="{E76DBBAB-1BE5-4007-8602-8671EA2023D2}" type="pres">
      <dgm:prSet presAssocID="{CAC1B962-5359-4960-BBFE-009FF8451D52}" presName="boxAndChildren" presStyleCnt="0"/>
      <dgm:spPr/>
    </dgm:pt>
    <dgm:pt modelId="{BA39901E-E8ED-494C-B292-2155C672879A}" type="pres">
      <dgm:prSet presAssocID="{CAC1B962-5359-4960-BBFE-009FF8451D52}" presName="parentTextBox" presStyleLbl="node1" presStyleIdx="0" presStyleCnt="2"/>
      <dgm:spPr/>
    </dgm:pt>
    <dgm:pt modelId="{35A901BF-211B-4528-8004-E63FECD36253}" type="pres">
      <dgm:prSet presAssocID="{CAC1B962-5359-4960-BBFE-009FF8451D52}" presName="entireBox" presStyleLbl="node1" presStyleIdx="0" presStyleCnt="2" custScaleY="126619"/>
      <dgm:spPr/>
    </dgm:pt>
    <dgm:pt modelId="{0B00A3AD-CD27-4A5A-8753-482D6536E18C}" type="pres">
      <dgm:prSet presAssocID="{CAC1B962-5359-4960-BBFE-009FF8451D52}" presName="descendantBox" presStyleCnt="0"/>
      <dgm:spPr/>
    </dgm:pt>
    <dgm:pt modelId="{5B7205DC-1371-4915-B072-E006D08F31DF}" type="pres">
      <dgm:prSet presAssocID="{1E85D141-CC1E-485C-A8CB-7191080F2355}" presName="childTextBox" presStyleLbl="fgAccFollowNode1" presStyleIdx="0" presStyleCnt="3" custScaleY="189142">
        <dgm:presLayoutVars>
          <dgm:bulletEnabled val="1"/>
        </dgm:presLayoutVars>
      </dgm:prSet>
      <dgm:spPr/>
    </dgm:pt>
    <dgm:pt modelId="{3572BE89-6C21-40C2-B094-CFD41D8A936C}" type="pres">
      <dgm:prSet presAssocID="{8E9CD13E-D5EA-49C6-A26C-D3B3F61757A2}" presName="childTextBox" presStyleLbl="fgAccFollowNode1" presStyleIdx="1" presStyleCnt="3" custScaleY="189091">
        <dgm:presLayoutVars>
          <dgm:bulletEnabled val="1"/>
        </dgm:presLayoutVars>
      </dgm:prSet>
      <dgm:spPr/>
    </dgm:pt>
    <dgm:pt modelId="{8E8B5321-130D-47BA-8A2E-3145EC95B486}" type="pres">
      <dgm:prSet presAssocID="{80F0BDE2-B38F-4010-B64E-FBD1CA2BFCB5}" presName="childTextBox" presStyleLbl="fgAccFollowNode1" presStyleIdx="2" presStyleCnt="3" custScaleY="189091">
        <dgm:presLayoutVars>
          <dgm:bulletEnabled val="1"/>
        </dgm:presLayoutVars>
      </dgm:prSet>
      <dgm:spPr/>
    </dgm:pt>
    <dgm:pt modelId="{5E5D8D2A-A37E-4932-B121-59FBE8473B8C}" type="pres">
      <dgm:prSet presAssocID="{AEEEDBBE-82AD-4A41-B0E3-DCDECF22EDD8}" presName="sp" presStyleCnt="0"/>
      <dgm:spPr/>
    </dgm:pt>
    <dgm:pt modelId="{9904E236-DF76-41D6-ADF3-7DB864714B84}" type="pres">
      <dgm:prSet presAssocID="{DE8E0607-C58E-43C4-B141-6689ACD60379}" presName="arrowAndChildren" presStyleCnt="0"/>
      <dgm:spPr/>
    </dgm:pt>
    <dgm:pt modelId="{1003AD13-F5BA-4B62-AFC7-7A6392B4C976}" type="pres">
      <dgm:prSet presAssocID="{DE8E0607-C58E-43C4-B141-6689ACD60379}" presName="parentTextArrow" presStyleLbl="node1" presStyleIdx="1" presStyleCnt="2" custScaleY="44468"/>
      <dgm:spPr/>
    </dgm:pt>
  </dgm:ptLst>
  <dgm:cxnLst>
    <dgm:cxn modelId="{CB8A0303-F903-4117-80BE-BEB24ACC63FD}" srcId="{CAC1B962-5359-4960-BBFE-009FF8451D52}" destId="{80F0BDE2-B38F-4010-B64E-FBD1CA2BFCB5}" srcOrd="2" destOrd="0" parTransId="{EB9A0459-8A4C-497E-B15D-47D358C962D3}" sibTransId="{578C96B1-B167-4B3C-B495-89C08D6791A8}"/>
    <dgm:cxn modelId="{1743D109-DE92-404B-A0A2-BE7AB6715F60}" srcId="{485A51D1-81F5-4A2E-B809-D86A358FF417}" destId="{DE8E0607-C58E-43C4-B141-6689ACD60379}" srcOrd="0" destOrd="0" parTransId="{F7964A48-0119-4B13-BB89-967B684A8765}" sibTransId="{AEEEDBBE-82AD-4A41-B0E3-DCDECF22EDD8}"/>
    <dgm:cxn modelId="{365B7461-F63E-4706-A2D3-ED2EA51D2CE6}" type="presOf" srcId="{CAC1B962-5359-4960-BBFE-009FF8451D52}" destId="{35A901BF-211B-4528-8004-E63FECD36253}" srcOrd="1" destOrd="0" presId="urn:microsoft.com/office/officeart/2005/8/layout/process4"/>
    <dgm:cxn modelId="{4A77F262-5E5C-4717-A0DA-7D9A7824FBC9}" type="presOf" srcId="{DE8E0607-C58E-43C4-B141-6689ACD60379}" destId="{1003AD13-F5BA-4B62-AFC7-7A6392B4C976}" srcOrd="0" destOrd="0" presId="urn:microsoft.com/office/officeart/2005/8/layout/process4"/>
    <dgm:cxn modelId="{3EA9DC51-83CE-4F9A-819A-61390DEFE707}" type="presOf" srcId="{485A51D1-81F5-4A2E-B809-D86A358FF417}" destId="{91E4127E-D329-4C13-91AE-C846779761F5}" srcOrd="0" destOrd="0" presId="urn:microsoft.com/office/officeart/2005/8/layout/process4"/>
    <dgm:cxn modelId="{9B90CB54-4825-46FB-90E3-89511ED25127}" type="presOf" srcId="{8E9CD13E-D5EA-49C6-A26C-D3B3F61757A2}" destId="{3572BE89-6C21-40C2-B094-CFD41D8A936C}" srcOrd="0" destOrd="0" presId="urn:microsoft.com/office/officeart/2005/8/layout/process4"/>
    <dgm:cxn modelId="{461EA47B-56F0-44A6-9245-FF5B26EE164D}" srcId="{CAC1B962-5359-4960-BBFE-009FF8451D52}" destId="{1E85D141-CC1E-485C-A8CB-7191080F2355}" srcOrd="0" destOrd="0" parTransId="{24B9C8CA-6930-499D-A060-3778D6980A4A}" sibTransId="{1A04710F-2559-4D6A-A50C-F4869AE9C2D6}"/>
    <dgm:cxn modelId="{443E34BA-9EA5-432F-97A7-E187A832DB02}" type="presOf" srcId="{1E85D141-CC1E-485C-A8CB-7191080F2355}" destId="{5B7205DC-1371-4915-B072-E006D08F31DF}" srcOrd="0" destOrd="0" presId="urn:microsoft.com/office/officeart/2005/8/layout/process4"/>
    <dgm:cxn modelId="{57B636C0-2F0D-4609-930C-4358EB19721A}" srcId="{485A51D1-81F5-4A2E-B809-D86A358FF417}" destId="{CAC1B962-5359-4960-BBFE-009FF8451D52}" srcOrd="1" destOrd="0" parTransId="{1A97E19D-DA81-45B7-AE0C-983F18AD94F4}" sibTransId="{E698C76B-E703-489C-AE4A-10B7D4C44DEA}"/>
    <dgm:cxn modelId="{BE8882DA-F395-4C3B-83BA-E528B3FD9F1D}" type="presOf" srcId="{CAC1B962-5359-4960-BBFE-009FF8451D52}" destId="{BA39901E-E8ED-494C-B292-2155C672879A}" srcOrd="0" destOrd="0" presId="urn:microsoft.com/office/officeart/2005/8/layout/process4"/>
    <dgm:cxn modelId="{305D04F0-49AF-4632-9CAE-F834191B6547}" srcId="{CAC1B962-5359-4960-BBFE-009FF8451D52}" destId="{8E9CD13E-D5EA-49C6-A26C-D3B3F61757A2}" srcOrd="1" destOrd="0" parTransId="{625D4425-2FDF-48D2-B4AD-B8FA09ADB23E}" sibTransId="{B1B247F4-4CE9-4A4F-B11D-0D77D4E10A3E}"/>
    <dgm:cxn modelId="{C14D20FE-7A84-4CB4-AF9E-8698FCE01D3F}" type="presOf" srcId="{80F0BDE2-B38F-4010-B64E-FBD1CA2BFCB5}" destId="{8E8B5321-130D-47BA-8A2E-3145EC95B486}" srcOrd="0" destOrd="0" presId="urn:microsoft.com/office/officeart/2005/8/layout/process4"/>
    <dgm:cxn modelId="{AA07C14B-E13A-4449-A6C7-7D4B3389295D}" type="presParOf" srcId="{91E4127E-D329-4C13-91AE-C846779761F5}" destId="{E76DBBAB-1BE5-4007-8602-8671EA2023D2}" srcOrd="0" destOrd="0" presId="urn:microsoft.com/office/officeart/2005/8/layout/process4"/>
    <dgm:cxn modelId="{64759BF0-8215-4075-A664-5C5635F42651}" type="presParOf" srcId="{E76DBBAB-1BE5-4007-8602-8671EA2023D2}" destId="{BA39901E-E8ED-494C-B292-2155C672879A}" srcOrd="0" destOrd="0" presId="urn:microsoft.com/office/officeart/2005/8/layout/process4"/>
    <dgm:cxn modelId="{C6F17B09-F3BD-469C-B83D-B0C0A4057001}" type="presParOf" srcId="{E76DBBAB-1BE5-4007-8602-8671EA2023D2}" destId="{35A901BF-211B-4528-8004-E63FECD36253}" srcOrd="1" destOrd="0" presId="urn:microsoft.com/office/officeart/2005/8/layout/process4"/>
    <dgm:cxn modelId="{4543F7AD-0630-426D-A07A-7E27C9316481}" type="presParOf" srcId="{E76DBBAB-1BE5-4007-8602-8671EA2023D2}" destId="{0B00A3AD-CD27-4A5A-8753-482D6536E18C}" srcOrd="2" destOrd="0" presId="urn:microsoft.com/office/officeart/2005/8/layout/process4"/>
    <dgm:cxn modelId="{4D5285AD-18F5-4F56-8BE5-891179BAF2BD}" type="presParOf" srcId="{0B00A3AD-CD27-4A5A-8753-482D6536E18C}" destId="{5B7205DC-1371-4915-B072-E006D08F31DF}" srcOrd="0" destOrd="0" presId="urn:microsoft.com/office/officeart/2005/8/layout/process4"/>
    <dgm:cxn modelId="{FCC34D8D-AAFB-4D90-8B38-9F8CC7E22DAA}" type="presParOf" srcId="{0B00A3AD-CD27-4A5A-8753-482D6536E18C}" destId="{3572BE89-6C21-40C2-B094-CFD41D8A936C}" srcOrd="1" destOrd="0" presId="urn:microsoft.com/office/officeart/2005/8/layout/process4"/>
    <dgm:cxn modelId="{BC334873-D09A-4FEA-BC7D-E8F53D5D82D7}" type="presParOf" srcId="{0B00A3AD-CD27-4A5A-8753-482D6536E18C}" destId="{8E8B5321-130D-47BA-8A2E-3145EC95B486}" srcOrd="2" destOrd="0" presId="urn:microsoft.com/office/officeart/2005/8/layout/process4"/>
    <dgm:cxn modelId="{EFE6B586-3D0E-4C89-98D3-F5F02EECDA6E}" type="presParOf" srcId="{91E4127E-D329-4C13-91AE-C846779761F5}" destId="{5E5D8D2A-A37E-4932-B121-59FBE8473B8C}" srcOrd="1" destOrd="0" presId="urn:microsoft.com/office/officeart/2005/8/layout/process4"/>
    <dgm:cxn modelId="{0F294F0E-5E55-4614-8CA8-3FF9BE7CFD98}" type="presParOf" srcId="{91E4127E-D329-4C13-91AE-C846779761F5}" destId="{9904E236-DF76-41D6-ADF3-7DB864714B84}" srcOrd="2" destOrd="0" presId="urn:microsoft.com/office/officeart/2005/8/layout/process4"/>
    <dgm:cxn modelId="{1992CC5D-ECE2-4B5A-8BE9-B41F03C623A7}" type="presParOf" srcId="{9904E236-DF76-41D6-ADF3-7DB864714B84}" destId="{1003AD13-F5BA-4B62-AFC7-7A6392B4C97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06FDBD0-CC8C-42FD-A84F-06FFC2BA58CB}"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0B8A0CEB-F2DD-4609-9570-8ADE8B547692}">
      <dgm:prSet/>
      <dgm:spPr/>
      <dgm:t>
        <a:bodyPr/>
        <a:lstStyle/>
        <a:p>
          <a:r>
            <a:rPr lang="en-GB" b="1" dirty="0"/>
            <a:t>Section 2: Safeguarding and Promoting the Welfare of Children</a:t>
          </a:r>
        </a:p>
        <a:p>
          <a:pPr>
            <a:buNone/>
          </a:pPr>
          <a:r>
            <a:rPr lang="en-GB" dirty="0"/>
            <a:t>There is further clarification included on the broad range of practitioners who can be the lead for children and families receiving support and services under S17 of the Children Act (1989). The role of Children Social Care is also clarified in relation to supporting disabled children and their families, children at risk of experiencing harm outside the home, children in mother and baby units and children at risk from people in prison and supervised by the Probation Service. </a:t>
          </a:r>
          <a:endParaRPr lang="en-US" dirty="0"/>
        </a:p>
      </dgm:t>
    </dgm:pt>
    <dgm:pt modelId="{823D5A51-4553-4F8A-B618-70BBC2A86D4D}" type="parTrans" cxnId="{EBDC3BF3-AACB-4E08-8DC9-295BBD93F1AA}">
      <dgm:prSet/>
      <dgm:spPr/>
      <dgm:t>
        <a:bodyPr/>
        <a:lstStyle/>
        <a:p>
          <a:endParaRPr lang="en-US"/>
        </a:p>
      </dgm:t>
    </dgm:pt>
    <dgm:pt modelId="{E414A68E-B4C8-4BB1-A35C-094BCFB60FD5}" type="sibTrans" cxnId="{EBDC3BF3-AACB-4E08-8DC9-295BBD93F1AA}">
      <dgm:prSet/>
      <dgm:spPr/>
      <dgm:t>
        <a:bodyPr/>
        <a:lstStyle/>
        <a:p>
          <a:endParaRPr lang="en-US"/>
        </a:p>
      </dgm:t>
    </dgm:pt>
    <dgm:pt modelId="{B85221AE-485E-477E-B8C7-914DCC758D4C}">
      <dgm:prSet/>
      <dgm:spPr/>
      <dgm:t>
        <a:bodyPr/>
        <a:lstStyle/>
        <a:p>
          <a:r>
            <a:rPr lang="en-GB" b="1" dirty="0">
              <a:solidFill>
                <a:schemeClr val="accent1"/>
              </a:solidFill>
            </a:rPr>
            <a:t>Children’s Social Care Assessments</a:t>
          </a:r>
          <a:endParaRPr lang="en-US" dirty="0">
            <a:solidFill>
              <a:schemeClr val="accent1"/>
            </a:solidFill>
          </a:endParaRPr>
        </a:p>
      </dgm:t>
    </dgm:pt>
    <dgm:pt modelId="{B5DC310C-0EF1-4774-A2DA-D70F9FFEFBB9}" type="parTrans" cxnId="{2FFF0A12-B245-4512-9ED7-B8FCFA56735B}">
      <dgm:prSet/>
      <dgm:spPr/>
      <dgm:t>
        <a:bodyPr/>
        <a:lstStyle/>
        <a:p>
          <a:endParaRPr lang="en-US"/>
        </a:p>
      </dgm:t>
    </dgm:pt>
    <dgm:pt modelId="{FA79AFF6-6AB0-4416-AC13-E4E4D1B5D940}" type="sibTrans" cxnId="{2FFF0A12-B245-4512-9ED7-B8FCFA56735B}">
      <dgm:prSet/>
      <dgm:spPr/>
      <dgm:t>
        <a:bodyPr/>
        <a:lstStyle/>
        <a:p>
          <a:endParaRPr lang="en-US"/>
        </a:p>
      </dgm:t>
    </dgm:pt>
    <dgm:pt modelId="{3F8F103A-5594-4B9E-AD33-75F9253D6878}">
      <dgm:prSet/>
      <dgm:spPr/>
      <dgm:t>
        <a:bodyPr/>
        <a:lstStyle/>
        <a:p>
          <a:r>
            <a:rPr lang="en-GB" dirty="0"/>
            <a:t>Assessments should consider the parenting capacity of both resident or non-resident parents and carers, as well as any other adult living in the household that can respond to the child’s needs. </a:t>
          </a:r>
        </a:p>
      </dgm:t>
    </dgm:pt>
    <dgm:pt modelId="{614251FD-23D7-421B-8ACF-9AD17048B66F}" type="parTrans" cxnId="{58007B29-CCCA-4D99-A5C2-667167A6C0FE}">
      <dgm:prSet/>
      <dgm:spPr/>
      <dgm:t>
        <a:bodyPr/>
        <a:lstStyle/>
        <a:p>
          <a:endParaRPr lang="en-GB"/>
        </a:p>
      </dgm:t>
    </dgm:pt>
    <dgm:pt modelId="{CC5D08A5-770C-4AF8-AF94-D866A3F74293}" type="sibTrans" cxnId="{58007B29-CCCA-4D99-A5C2-667167A6C0FE}">
      <dgm:prSet/>
      <dgm:spPr/>
      <dgm:t>
        <a:bodyPr/>
        <a:lstStyle/>
        <a:p>
          <a:endParaRPr lang="en-GB"/>
        </a:p>
      </dgm:t>
    </dgm:pt>
    <dgm:pt modelId="{FD8D6C37-A2B4-4FA8-B041-E6672045374C}">
      <dgm:prSet/>
      <dgm:spPr/>
      <dgm:t>
        <a:bodyPr/>
        <a:lstStyle/>
        <a:p>
          <a:r>
            <a:rPr lang="en-GB" dirty="0"/>
            <a:t>Assessments should also consider the influence of the child’s family network and any other adults living in the household, as well as the impact of the wider community and environment. </a:t>
          </a:r>
        </a:p>
      </dgm:t>
    </dgm:pt>
    <dgm:pt modelId="{2A6770FD-1639-4C3B-B347-1CD6CAC15381}" type="parTrans" cxnId="{A6D86801-2914-41ED-B038-C9F73D3FA72C}">
      <dgm:prSet/>
      <dgm:spPr/>
      <dgm:t>
        <a:bodyPr/>
        <a:lstStyle/>
        <a:p>
          <a:endParaRPr lang="en-GB"/>
        </a:p>
      </dgm:t>
    </dgm:pt>
    <dgm:pt modelId="{B21F0AEF-D194-4A89-A3CB-B7A8089A3DF1}" type="sibTrans" cxnId="{A6D86801-2914-41ED-B038-C9F73D3FA72C}">
      <dgm:prSet/>
      <dgm:spPr/>
      <dgm:t>
        <a:bodyPr/>
        <a:lstStyle/>
        <a:p>
          <a:endParaRPr lang="en-GB"/>
        </a:p>
      </dgm:t>
    </dgm:pt>
    <dgm:pt modelId="{946AE99D-516A-48D8-A7D2-7871659FE534}">
      <dgm:prSet/>
      <dgm:spPr/>
      <dgm:t>
        <a:bodyPr/>
        <a:lstStyle/>
        <a:p>
          <a:r>
            <a:rPr lang="en-GB" b="1" dirty="0">
              <a:solidFill>
                <a:schemeClr val="accent1"/>
              </a:solidFill>
            </a:rPr>
            <a:t>Lead Practitioners</a:t>
          </a:r>
        </a:p>
      </dgm:t>
    </dgm:pt>
    <dgm:pt modelId="{E4DCF959-F259-4DE1-90EA-BF2AABB4A6E7}" type="parTrans" cxnId="{34C12F99-3DEC-401C-9C68-E1E205D13D23}">
      <dgm:prSet/>
      <dgm:spPr/>
      <dgm:t>
        <a:bodyPr/>
        <a:lstStyle/>
        <a:p>
          <a:endParaRPr lang="en-GB"/>
        </a:p>
      </dgm:t>
    </dgm:pt>
    <dgm:pt modelId="{55A50435-9EA5-4473-8181-10B44BE4517D}" type="sibTrans" cxnId="{34C12F99-3DEC-401C-9C68-E1E205D13D23}">
      <dgm:prSet/>
      <dgm:spPr/>
      <dgm:t>
        <a:bodyPr/>
        <a:lstStyle/>
        <a:p>
          <a:endParaRPr lang="en-GB"/>
        </a:p>
      </dgm:t>
    </dgm:pt>
    <dgm:pt modelId="{FECFA32F-51D8-4756-99AC-85FE2A6F6D4F}">
      <dgm:prSet/>
      <dgm:spPr/>
      <dgm:t>
        <a:bodyPr/>
        <a:lstStyle/>
        <a:p>
          <a:r>
            <a:rPr lang="en-GB"/>
            <a:t>A lead practitioner will be allocated by the local authority and their partners once a referral has been accepted. </a:t>
          </a:r>
          <a:endParaRPr lang="en-GB" dirty="0"/>
        </a:p>
      </dgm:t>
    </dgm:pt>
    <dgm:pt modelId="{0332235A-E2B3-483C-BA86-C75CF3B5EC98}" type="parTrans" cxnId="{A3A311FD-C441-49B8-ACDA-B75C34E1D60E}">
      <dgm:prSet/>
      <dgm:spPr/>
      <dgm:t>
        <a:bodyPr/>
        <a:lstStyle/>
        <a:p>
          <a:endParaRPr lang="en-GB"/>
        </a:p>
      </dgm:t>
    </dgm:pt>
    <dgm:pt modelId="{E88D1C74-548A-4225-9BCB-CC53B9BCAD08}" type="sibTrans" cxnId="{A3A311FD-C441-49B8-ACDA-B75C34E1D60E}">
      <dgm:prSet/>
      <dgm:spPr/>
      <dgm:t>
        <a:bodyPr/>
        <a:lstStyle/>
        <a:p>
          <a:endParaRPr lang="en-GB"/>
        </a:p>
      </dgm:t>
    </dgm:pt>
    <dgm:pt modelId="{C6777104-4D91-4596-85F5-70A57507E94D}">
      <dgm:prSet/>
      <dgm:spPr/>
      <dgm:t>
        <a:bodyPr/>
        <a:lstStyle/>
        <a:p>
          <a:r>
            <a:rPr lang="en-GB" dirty="0"/>
            <a:t>The lead practitioner role can be held by a range of people, including social workers. For child protection enquiries, the lead practitioner should always be a social worker. </a:t>
          </a:r>
        </a:p>
      </dgm:t>
    </dgm:pt>
    <dgm:pt modelId="{5F8D6C8F-7AFE-42D8-9A56-298BEB4EE488}" type="parTrans" cxnId="{2FC0729A-B8E7-4066-A498-C564EA7F451A}">
      <dgm:prSet/>
      <dgm:spPr/>
      <dgm:t>
        <a:bodyPr/>
        <a:lstStyle/>
        <a:p>
          <a:endParaRPr lang="en-GB"/>
        </a:p>
      </dgm:t>
    </dgm:pt>
    <dgm:pt modelId="{D9EE48E0-AED4-4147-B94F-2586FEE4A7C1}" type="sibTrans" cxnId="{2FC0729A-B8E7-4066-A498-C564EA7F451A}">
      <dgm:prSet/>
      <dgm:spPr/>
      <dgm:t>
        <a:bodyPr/>
        <a:lstStyle/>
        <a:p>
          <a:endParaRPr lang="en-GB"/>
        </a:p>
      </dgm:t>
    </dgm:pt>
    <dgm:pt modelId="{3778BE9D-E488-43FC-87EE-148D1444E98B}">
      <dgm:prSet/>
      <dgm:spPr/>
      <dgm:t>
        <a:bodyPr/>
        <a:lstStyle/>
        <a:p>
          <a:r>
            <a:rPr lang="en-GB" dirty="0"/>
            <a:t>The lead practitioner will have the appropriate skills, knowledge and capacity to carry out assessments, undertake direct work with families and co-ordinate services.</a:t>
          </a:r>
          <a:endParaRPr lang="en-GB" b="1" dirty="0"/>
        </a:p>
      </dgm:t>
    </dgm:pt>
    <dgm:pt modelId="{B8FBE2B9-9709-49EA-A3E0-65997A2BFAF6}" type="parTrans" cxnId="{D9E8E8F4-970E-4DF1-89DB-BFC90EC93922}">
      <dgm:prSet/>
      <dgm:spPr/>
      <dgm:t>
        <a:bodyPr/>
        <a:lstStyle/>
        <a:p>
          <a:endParaRPr lang="en-GB"/>
        </a:p>
      </dgm:t>
    </dgm:pt>
    <dgm:pt modelId="{D0161CE7-A056-4BB7-B333-24A09ACAC7D2}" type="sibTrans" cxnId="{D9E8E8F4-970E-4DF1-89DB-BFC90EC93922}">
      <dgm:prSet/>
      <dgm:spPr/>
      <dgm:t>
        <a:bodyPr/>
        <a:lstStyle/>
        <a:p>
          <a:endParaRPr lang="en-GB"/>
        </a:p>
      </dgm:t>
    </dgm:pt>
    <dgm:pt modelId="{BE735422-69D3-4CCF-BC5C-49E01FA1C20D}" type="pres">
      <dgm:prSet presAssocID="{B06FDBD0-CC8C-42FD-A84F-06FFC2BA58CB}" presName="linear" presStyleCnt="0">
        <dgm:presLayoutVars>
          <dgm:animLvl val="lvl"/>
          <dgm:resizeHandles val="exact"/>
        </dgm:presLayoutVars>
      </dgm:prSet>
      <dgm:spPr/>
    </dgm:pt>
    <dgm:pt modelId="{92CEF297-7FF7-4286-A213-CD53AA7EE0AF}" type="pres">
      <dgm:prSet presAssocID="{0B8A0CEB-F2DD-4609-9570-8ADE8B547692}" presName="parentText" presStyleLbl="node1" presStyleIdx="0" presStyleCnt="1">
        <dgm:presLayoutVars>
          <dgm:chMax val="0"/>
          <dgm:bulletEnabled val="1"/>
        </dgm:presLayoutVars>
      </dgm:prSet>
      <dgm:spPr/>
    </dgm:pt>
    <dgm:pt modelId="{DEB770D1-DF76-4EF0-8AFA-E205E1EF7549}" type="pres">
      <dgm:prSet presAssocID="{0B8A0CEB-F2DD-4609-9570-8ADE8B547692}" presName="childText" presStyleLbl="revTx" presStyleIdx="0" presStyleCnt="1" custScaleY="88747">
        <dgm:presLayoutVars>
          <dgm:bulletEnabled val="1"/>
        </dgm:presLayoutVars>
      </dgm:prSet>
      <dgm:spPr/>
    </dgm:pt>
  </dgm:ptLst>
  <dgm:cxnLst>
    <dgm:cxn modelId="{A6D86801-2914-41ED-B038-C9F73D3FA72C}" srcId="{B85221AE-485E-477E-B8C7-914DCC758D4C}" destId="{FD8D6C37-A2B4-4FA8-B041-E6672045374C}" srcOrd="1" destOrd="0" parTransId="{2A6770FD-1639-4C3B-B347-1CD6CAC15381}" sibTransId="{B21F0AEF-D194-4A89-A3CB-B7A8089A3DF1}"/>
    <dgm:cxn modelId="{2FFF0A12-B245-4512-9ED7-B8FCFA56735B}" srcId="{0B8A0CEB-F2DD-4609-9570-8ADE8B547692}" destId="{B85221AE-485E-477E-B8C7-914DCC758D4C}" srcOrd="0" destOrd="0" parTransId="{B5DC310C-0EF1-4774-A2DA-D70F9FFEFBB9}" sibTransId="{FA79AFF6-6AB0-4416-AC13-E4E4D1B5D940}"/>
    <dgm:cxn modelId="{58007B29-CCCA-4D99-A5C2-667167A6C0FE}" srcId="{B85221AE-485E-477E-B8C7-914DCC758D4C}" destId="{3F8F103A-5594-4B9E-AD33-75F9253D6878}" srcOrd="0" destOrd="0" parTransId="{614251FD-23D7-421B-8ACF-9AD17048B66F}" sibTransId="{CC5D08A5-770C-4AF8-AF94-D866A3F74293}"/>
    <dgm:cxn modelId="{5991A242-9DE1-4E3F-91A7-F6510C4A6264}" type="presOf" srcId="{FECFA32F-51D8-4756-99AC-85FE2A6F6D4F}" destId="{DEB770D1-DF76-4EF0-8AFA-E205E1EF7549}" srcOrd="0" destOrd="4" presId="urn:microsoft.com/office/officeart/2005/8/layout/vList2"/>
    <dgm:cxn modelId="{ACD0B179-576D-40F2-92F6-05C3BC3DA329}" type="presOf" srcId="{B06FDBD0-CC8C-42FD-A84F-06FFC2BA58CB}" destId="{BE735422-69D3-4CCF-BC5C-49E01FA1C20D}" srcOrd="0" destOrd="0" presId="urn:microsoft.com/office/officeart/2005/8/layout/vList2"/>
    <dgm:cxn modelId="{74B94B8F-9252-4563-8990-D77E6ACFBE47}" type="presOf" srcId="{C6777104-4D91-4596-85F5-70A57507E94D}" destId="{DEB770D1-DF76-4EF0-8AFA-E205E1EF7549}" srcOrd="0" destOrd="5" presId="urn:microsoft.com/office/officeart/2005/8/layout/vList2"/>
    <dgm:cxn modelId="{34C12F99-3DEC-401C-9C68-E1E205D13D23}" srcId="{0B8A0CEB-F2DD-4609-9570-8ADE8B547692}" destId="{946AE99D-516A-48D8-A7D2-7871659FE534}" srcOrd="1" destOrd="0" parTransId="{E4DCF959-F259-4DE1-90EA-BF2AABB4A6E7}" sibTransId="{55A50435-9EA5-4473-8181-10B44BE4517D}"/>
    <dgm:cxn modelId="{2FC0729A-B8E7-4066-A498-C564EA7F451A}" srcId="{946AE99D-516A-48D8-A7D2-7871659FE534}" destId="{C6777104-4D91-4596-85F5-70A57507E94D}" srcOrd="1" destOrd="0" parTransId="{5F8D6C8F-7AFE-42D8-9A56-298BEB4EE488}" sibTransId="{D9EE48E0-AED4-4147-B94F-2586FEE4A7C1}"/>
    <dgm:cxn modelId="{5669589B-3AB6-4B2C-8499-8CE8A3EFD0DE}" type="presOf" srcId="{3F8F103A-5594-4B9E-AD33-75F9253D6878}" destId="{DEB770D1-DF76-4EF0-8AFA-E205E1EF7549}" srcOrd="0" destOrd="1" presId="urn:microsoft.com/office/officeart/2005/8/layout/vList2"/>
    <dgm:cxn modelId="{464953AB-FB39-4A9D-A5D1-E79B76874D6C}" type="presOf" srcId="{0B8A0CEB-F2DD-4609-9570-8ADE8B547692}" destId="{92CEF297-7FF7-4286-A213-CD53AA7EE0AF}" srcOrd="0" destOrd="0" presId="urn:microsoft.com/office/officeart/2005/8/layout/vList2"/>
    <dgm:cxn modelId="{462BECD6-029B-4140-881E-E336A93F4B82}" type="presOf" srcId="{3778BE9D-E488-43FC-87EE-148D1444E98B}" destId="{DEB770D1-DF76-4EF0-8AFA-E205E1EF7549}" srcOrd="0" destOrd="6" presId="urn:microsoft.com/office/officeart/2005/8/layout/vList2"/>
    <dgm:cxn modelId="{68A1FCF0-9516-4AEF-BAE5-1832E58053F1}" type="presOf" srcId="{FD8D6C37-A2B4-4FA8-B041-E6672045374C}" destId="{DEB770D1-DF76-4EF0-8AFA-E205E1EF7549}" srcOrd="0" destOrd="2" presId="urn:microsoft.com/office/officeart/2005/8/layout/vList2"/>
    <dgm:cxn modelId="{EBDC3BF3-AACB-4E08-8DC9-295BBD93F1AA}" srcId="{B06FDBD0-CC8C-42FD-A84F-06FFC2BA58CB}" destId="{0B8A0CEB-F2DD-4609-9570-8ADE8B547692}" srcOrd="0" destOrd="0" parTransId="{823D5A51-4553-4F8A-B618-70BBC2A86D4D}" sibTransId="{E414A68E-B4C8-4BB1-A35C-094BCFB60FD5}"/>
    <dgm:cxn modelId="{D9E8E8F4-970E-4DF1-89DB-BFC90EC93922}" srcId="{946AE99D-516A-48D8-A7D2-7871659FE534}" destId="{3778BE9D-E488-43FC-87EE-148D1444E98B}" srcOrd="2" destOrd="0" parTransId="{B8FBE2B9-9709-49EA-A3E0-65997A2BFAF6}" sibTransId="{D0161CE7-A056-4BB7-B333-24A09ACAC7D2}"/>
    <dgm:cxn modelId="{B6452DF5-15D8-44A1-A51D-FF1E24CE214B}" type="presOf" srcId="{946AE99D-516A-48D8-A7D2-7871659FE534}" destId="{DEB770D1-DF76-4EF0-8AFA-E205E1EF7549}" srcOrd="0" destOrd="3" presId="urn:microsoft.com/office/officeart/2005/8/layout/vList2"/>
    <dgm:cxn modelId="{2E6F0DFB-37C8-415C-B18B-9D66D0207ECE}" type="presOf" srcId="{B85221AE-485E-477E-B8C7-914DCC758D4C}" destId="{DEB770D1-DF76-4EF0-8AFA-E205E1EF7549}" srcOrd="0" destOrd="0" presId="urn:microsoft.com/office/officeart/2005/8/layout/vList2"/>
    <dgm:cxn modelId="{A3A311FD-C441-49B8-ACDA-B75C34E1D60E}" srcId="{946AE99D-516A-48D8-A7D2-7871659FE534}" destId="{FECFA32F-51D8-4756-99AC-85FE2A6F6D4F}" srcOrd="0" destOrd="0" parTransId="{0332235A-E2B3-483C-BA86-C75CF3B5EC98}" sibTransId="{E88D1C74-548A-4225-9BCB-CC53B9BCAD08}"/>
    <dgm:cxn modelId="{DC35F201-C448-4BC6-9052-1C7A6EDF3F7C}" type="presParOf" srcId="{BE735422-69D3-4CCF-BC5C-49E01FA1C20D}" destId="{92CEF297-7FF7-4286-A213-CD53AA7EE0AF}" srcOrd="0" destOrd="0" presId="urn:microsoft.com/office/officeart/2005/8/layout/vList2"/>
    <dgm:cxn modelId="{62DADD2A-5A90-48C2-A2E8-CEF343BBA7FA}" type="presParOf" srcId="{BE735422-69D3-4CCF-BC5C-49E01FA1C20D}" destId="{DEB770D1-DF76-4EF0-8AFA-E205E1EF7549}"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06FDBD0-CC8C-42FD-A84F-06FFC2BA58CB}"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0B8A0CEB-F2DD-4609-9570-8ADE8B547692}">
      <dgm:prSet custT="1"/>
      <dgm:spPr/>
      <dgm:t>
        <a:bodyPr/>
        <a:lstStyle/>
        <a:p>
          <a:r>
            <a:rPr lang="en-GB" sz="2400" b="1"/>
            <a:t>Section 3: Child Protection</a:t>
          </a:r>
        </a:p>
        <a:p>
          <a:r>
            <a:rPr lang="en-GB" sz="2000" b="0"/>
            <a:t>The child protection section introduces new multi-agency child protection standards.</a:t>
          </a:r>
          <a:endParaRPr lang="en-US" sz="2000" b="0" dirty="0"/>
        </a:p>
      </dgm:t>
    </dgm:pt>
    <dgm:pt modelId="{823D5A51-4553-4F8A-B618-70BBC2A86D4D}" type="parTrans" cxnId="{EBDC3BF3-AACB-4E08-8DC9-295BBD93F1AA}">
      <dgm:prSet/>
      <dgm:spPr/>
      <dgm:t>
        <a:bodyPr/>
        <a:lstStyle/>
        <a:p>
          <a:endParaRPr lang="en-US"/>
        </a:p>
      </dgm:t>
    </dgm:pt>
    <dgm:pt modelId="{E414A68E-B4C8-4BB1-A35C-094BCFB60FD5}" type="sibTrans" cxnId="{EBDC3BF3-AACB-4E08-8DC9-295BBD93F1AA}">
      <dgm:prSet/>
      <dgm:spPr/>
      <dgm:t>
        <a:bodyPr/>
        <a:lstStyle/>
        <a:p>
          <a:endParaRPr lang="en-US"/>
        </a:p>
      </dgm:t>
    </dgm:pt>
    <dgm:pt modelId="{B85221AE-485E-477E-B8C7-914DCC758D4C}">
      <dgm:prSet/>
      <dgm:spPr/>
      <dgm:t>
        <a:bodyPr/>
        <a:lstStyle/>
        <a:p>
          <a:r>
            <a:rPr lang="en-GB" b="0" dirty="0"/>
            <a:t>Introduces new multi-agency practice standards for all practitioners working or volunteering in services and settings that come into contact with children. It includes actions, considerations and behaviours for improved child protection practice and outcomes for children. </a:t>
          </a:r>
          <a:endParaRPr lang="en-US" b="0" dirty="0"/>
        </a:p>
      </dgm:t>
    </dgm:pt>
    <dgm:pt modelId="{B5DC310C-0EF1-4774-A2DA-D70F9FFEFBB9}" type="parTrans" cxnId="{2FFF0A12-B245-4512-9ED7-B8FCFA56735B}">
      <dgm:prSet/>
      <dgm:spPr/>
      <dgm:t>
        <a:bodyPr/>
        <a:lstStyle/>
        <a:p>
          <a:endParaRPr lang="en-US"/>
        </a:p>
      </dgm:t>
    </dgm:pt>
    <dgm:pt modelId="{FA79AFF6-6AB0-4416-AC13-E4E4D1B5D940}" type="sibTrans" cxnId="{2FFF0A12-B245-4512-9ED7-B8FCFA56735B}">
      <dgm:prSet/>
      <dgm:spPr/>
      <dgm:t>
        <a:bodyPr/>
        <a:lstStyle/>
        <a:p>
          <a:endParaRPr lang="en-US"/>
        </a:p>
      </dgm:t>
    </dgm:pt>
    <dgm:pt modelId="{20972F3D-9036-461A-8996-691E489B6A6F}">
      <dgm:prSet/>
      <dgm:spPr/>
      <dgm:t>
        <a:bodyPr/>
        <a:lstStyle/>
        <a:p>
          <a:r>
            <a:rPr lang="en-US" dirty="0"/>
            <a:t>National standards referenced from paragraph 218, page 80. </a:t>
          </a:r>
        </a:p>
      </dgm:t>
    </dgm:pt>
    <dgm:pt modelId="{60504D7B-59D7-45C6-B57F-A2E5D9174ADD}" type="parTrans" cxnId="{91FFC925-1ED7-464C-9F3B-8736DBC5AE66}">
      <dgm:prSet/>
      <dgm:spPr/>
      <dgm:t>
        <a:bodyPr/>
        <a:lstStyle/>
        <a:p>
          <a:endParaRPr lang="en-GB"/>
        </a:p>
      </dgm:t>
    </dgm:pt>
    <dgm:pt modelId="{4C610C66-3BA4-4A05-936E-3489D8D065CB}" type="sibTrans" cxnId="{91FFC925-1ED7-464C-9F3B-8736DBC5AE66}">
      <dgm:prSet/>
      <dgm:spPr/>
      <dgm:t>
        <a:bodyPr/>
        <a:lstStyle/>
        <a:p>
          <a:endParaRPr lang="en-GB"/>
        </a:p>
      </dgm:t>
    </dgm:pt>
    <dgm:pt modelId="{DF56550A-DF06-4B89-AE6F-912439157B84}">
      <dgm:prSet/>
      <dgm:spPr/>
      <dgm:t>
        <a:bodyPr/>
        <a:lstStyle/>
        <a:p>
          <a:r>
            <a:rPr lang="en-US" dirty="0"/>
            <a:t>It also clarifies the multi-agency responses to all forms of abuse and exploitation outside the home, consideration of children at risk of experiencing extra-familial harm in all children social care assessments and includes resources to support practitioners understanding of the response to online harm. </a:t>
          </a:r>
        </a:p>
      </dgm:t>
    </dgm:pt>
    <dgm:pt modelId="{1CEED65F-C446-47F1-9EFD-467658E880FD}" type="parTrans" cxnId="{4BA428CB-7AFA-422D-915B-A74B1C6DEF73}">
      <dgm:prSet/>
      <dgm:spPr/>
      <dgm:t>
        <a:bodyPr/>
        <a:lstStyle/>
        <a:p>
          <a:endParaRPr lang="en-GB"/>
        </a:p>
      </dgm:t>
    </dgm:pt>
    <dgm:pt modelId="{14A82157-E686-47D1-84F4-3BF939E22407}" type="sibTrans" cxnId="{4BA428CB-7AFA-422D-915B-A74B1C6DEF73}">
      <dgm:prSet/>
      <dgm:spPr/>
      <dgm:t>
        <a:bodyPr/>
        <a:lstStyle/>
        <a:p>
          <a:endParaRPr lang="en-GB"/>
        </a:p>
      </dgm:t>
    </dgm:pt>
    <dgm:pt modelId="{AEE87AC2-EF76-414E-8E40-3D95A8624AD7}">
      <dgm:prSet/>
      <dgm:spPr/>
      <dgm:t>
        <a:bodyPr/>
        <a:lstStyle/>
        <a:p>
          <a:r>
            <a:rPr lang="en-US" b="1" dirty="0">
              <a:solidFill>
                <a:schemeClr val="accent1"/>
              </a:solidFill>
            </a:rPr>
            <a:t>Operational Responsibilities</a:t>
          </a:r>
        </a:p>
      </dgm:t>
    </dgm:pt>
    <dgm:pt modelId="{FE26BC20-43A8-4ACC-9126-B217C4763C3B}" type="parTrans" cxnId="{914ED8FC-C8C4-40ED-BFBC-3761236BFB8C}">
      <dgm:prSet/>
      <dgm:spPr/>
      <dgm:t>
        <a:bodyPr/>
        <a:lstStyle/>
        <a:p>
          <a:endParaRPr lang="en-GB"/>
        </a:p>
      </dgm:t>
    </dgm:pt>
    <dgm:pt modelId="{AB1D31AF-B11D-414D-8D1D-47E1E2FD0A11}" type="sibTrans" cxnId="{914ED8FC-C8C4-40ED-BFBC-3761236BFB8C}">
      <dgm:prSet/>
      <dgm:spPr/>
      <dgm:t>
        <a:bodyPr/>
        <a:lstStyle/>
        <a:p>
          <a:endParaRPr lang="en-GB"/>
        </a:p>
      </dgm:t>
    </dgm:pt>
    <dgm:pt modelId="{C805224A-37AE-44F0-859C-B93F3A488676}">
      <dgm:prSet/>
      <dgm:spPr/>
      <dgm:t>
        <a:bodyPr/>
        <a:lstStyle/>
        <a:p>
          <a:endParaRPr lang="en-US" dirty="0"/>
        </a:p>
      </dgm:t>
    </dgm:pt>
    <dgm:pt modelId="{19BC2829-BD46-4BC2-8F6C-60BFC34AAA55}" type="parTrans" cxnId="{3A060781-6C7B-4BEA-912D-BEAA447FA019}">
      <dgm:prSet/>
      <dgm:spPr/>
      <dgm:t>
        <a:bodyPr/>
        <a:lstStyle/>
        <a:p>
          <a:endParaRPr lang="en-GB"/>
        </a:p>
      </dgm:t>
    </dgm:pt>
    <dgm:pt modelId="{8AE54A8B-177D-4592-8114-53349F5B1456}" type="sibTrans" cxnId="{3A060781-6C7B-4BEA-912D-BEAA447FA019}">
      <dgm:prSet/>
      <dgm:spPr/>
      <dgm:t>
        <a:bodyPr/>
        <a:lstStyle/>
        <a:p>
          <a:endParaRPr lang="en-GB"/>
        </a:p>
      </dgm:t>
    </dgm:pt>
    <dgm:pt modelId="{FC1751AF-C465-4723-AAEE-9D76416260B8}">
      <dgm:prSet/>
      <dgm:spPr/>
      <dgm:t>
        <a:bodyPr/>
        <a:lstStyle/>
        <a:p>
          <a:r>
            <a:rPr lang="en-US" b="0" dirty="0"/>
            <a:t>Chapter 4 includes changes that emphasise the advantages of prison and probation exchanging information with children’s social care and other agencies in order to strengthen and clarify processes, and responsibilities for child safeguarding. </a:t>
          </a:r>
        </a:p>
      </dgm:t>
    </dgm:pt>
    <dgm:pt modelId="{CF74C5EA-B894-4788-94CB-DDAF158D79AE}" type="parTrans" cxnId="{E24D6723-F6B9-4EC1-A5D2-1655DAD228B3}">
      <dgm:prSet/>
      <dgm:spPr/>
      <dgm:t>
        <a:bodyPr/>
        <a:lstStyle/>
        <a:p>
          <a:endParaRPr lang="en-GB"/>
        </a:p>
      </dgm:t>
    </dgm:pt>
    <dgm:pt modelId="{5ECCA682-D64D-4F43-A65F-F1F62499B4FA}" type="sibTrans" cxnId="{E24D6723-F6B9-4EC1-A5D2-1655DAD228B3}">
      <dgm:prSet/>
      <dgm:spPr/>
      <dgm:t>
        <a:bodyPr/>
        <a:lstStyle/>
        <a:p>
          <a:endParaRPr lang="en-GB"/>
        </a:p>
      </dgm:t>
    </dgm:pt>
    <dgm:pt modelId="{BE735422-69D3-4CCF-BC5C-49E01FA1C20D}" type="pres">
      <dgm:prSet presAssocID="{B06FDBD0-CC8C-42FD-A84F-06FFC2BA58CB}" presName="linear" presStyleCnt="0">
        <dgm:presLayoutVars>
          <dgm:animLvl val="lvl"/>
          <dgm:resizeHandles val="exact"/>
        </dgm:presLayoutVars>
      </dgm:prSet>
      <dgm:spPr/>
    </dgm:pt>
    <dgm:pt modelId="{92CEF297-7FF7-4286-A213-CD53AA7EE0AF}" type="pres">
      <dgm:prSet presAssocID="{0B8A0CEB-F2DD-4609-9570-8ADE8B547692}" presName="parentText" presStyleLbl="node1" presStyleIdx="0" presStyleCnt="1">
        <dgm:presLayoutVars>
          <dgm:chMax val="0"/>
          <dgm:bulletEnabled val="1"/>
        </dgm:presLayoutVars>
      </dgm:prSet>
      <dgm:spPr/>
    </dgm:pt>
    <dgm:pt modelId="{DEB770D1-DF76-4EF0-8AFA-E205E1EF7549}" type="pres">
      <dgm:prSet presAssocID="{0B8A0CEB-F2DD-4609-9570-8ADE8B547692}" presName="childText" presStyleLbl="revTx" presStyleIdx="0" presStyleCnt="1">
        <dgm:presLayoutVars>
          <dgm:bulletEnabled val="1"/>
        </dgm:presLayoutVars>
      </dgm:prSet>
      <dgm:spPr/>
    </dgm:pt>
  </dgm:ptLst>
  <dgm:cxnLst>
    <dgm:cxn modelId="{3CAB4D01-B1C3-447A-A74E-CA5E1FAF4D3B}" type="presOf" srcId="{DF56550A-DF06-4B89-AE6F-912439157B84}" destId="{DEB770D1-DF76-4EF0-8AFA-E205E1EF7549}" srcOrd="0" destOrd="1" presId="urn:microsoft.com/office/officeart/2005/8/layout/vList2"/>
    <dgm:cxn modelId="{2FFF0A12-B245-4512-9ED7-B8FCFA56735B}" srcId="{0B8A0CEB-F2DD-4609-9570-8ADE8B547692}" destId="{B85221AE-485E-477E-B8C7-914DCC758D4C}" srcOrd="0" destOrd="0" parTransId="{B5DC310C-0EF1-4774-A2DA-D70F9FFEFBB9}" sibTransId="{FA79AFF6-6AB0-4416-AC13-E4E4D1B5D940}"/>
    <dgm:cxn modelId="{A1CA3B1B-F35A-4827-B015-AB8E356D52C2}" type="presOf" srcId="{B85221AE-485E-477E-B8C7-914DCC758D4C}" destId="{DEB770D1-DF76-4EF0-8AFA-E205E1EF7549}" srcOrd="0" destOrd="0" presId="urn:microsoft.com/office/officeart/2005/8/layout/vList2"/>
    <dgm:cxn modelId="{F60D5D1D-D47C-4073-A31B-294F0612D982}" type="presOf" srcId="{0B8A0CEB-F2DD-4609-9570-8ADE8B547692}" destId="{92CEF297-7FF7-4286-A213-CD53AA7EE0AF}" srcOrd="0" destOrd="0" presId="urn:microsoft.com/office/officeart/2005/8/layout/vList2"/>
    <dgm:cxn modelId="{E24D6723-F6B9-4EC1-A5D2-1655DAD228B3}" srcId="{AEE87AC2-EF76-414E-8E40-3D95A8624AD7}" destId="{FC1751AF-C465-4723-AAEE-9D76416260B8}" srcOrd="0" destOrd="0" parTransId="{CF74C5EA-B894-4788-94CB-DDAF158D79AE}" sibTransId="{5ECCA682-D64D-4F43-A65F-F1F62499B4FA}"/>
    <dgm:cxn modelId="{91FFC925-1ED7-464C-9F3B-8736DBC5AE66}" srcId="{0B8A0CEB-F2DD-4609-9570-8ADE8B547692}" destId="{20972F3D-9036-461A-8996-691E489B6A6F}" srcOrd="2" destOrd="0" parTransId="{60504D7B-59D7-45C6-B57F-A2E5D9174ADD}" sibTransId="{4C610C66-3BA4-4A05-936E-3489D8D065CB}"/>
    <dgm:cxn modelId="{26D66A5F-4EF4-45A0-8FFA-C733068A1339}" type="presOf" srcId="{C805224A-37AE-44F0-859C-B93F3A488676}" destId="{DEB770D1-DF76-4EF0-8AFA-E205E1EF7549}" srcOrd="0" destOrd="3" presId="urn:microsoft.com/office/officeart/2005/8/layout/vList2"/>
    <dgm:cxn modelId="{2FBC7163-F0CD-4048-A070-297C1B47B8B6}" type="presOf" srcId="{20972F3D-9036-461A-8996-691E489B6A6F}" destId="{DEB770D1-DF76-4EF0-8AFA-E205E1EF7549}" srcOrd="0" destOrd="2" presId="urn:microsoft.com/office/officeart/2005/8/layout/vList2"/>
    <dgm:cxn modelId="{BBAA1277-915C-471E-9F8B-AF7D8E8340D8}" type="presOf" srcId="{FC1751AF-C465-4723-AAEE-9D76416260B8}" destId="{DEB770D1-DF76-4EF0-8AFA-E205E1EF7549}" srcOrd="0" destOrd="5" presId="urn:microsoft.com/office/officeart/2005/8/layout/vList2"/>
    <dgm:cxn modelId="{3A060781-6C7B-4BEA-912D-BEAA447FA019}" srcId="{0B8A0CEB-F2DD-4609-9570-8ADE8B547692}" destId="{C805224A-37AE-44F0-859C-B93F3A488676}" srcOrd="3" destOrd="0" parTransId="{19BC2829-BD46-4BC2-8F6C-60BFC34AAA55}" sibTransId="{8AE54A8B-177D-4592-8114-53349F5B1456}"/>
    <dgm:cxn modelId="{31C28CA1-9C82-4F06-96EA-9C9286E374D3}" type="presOf" srcId="{AEE87AC2-EF76-414E-8E40-3D95A8624AD7}" destId="{DEB770D1-DF76-4EF0-8AFA-E205E1EF7549}" srcOrd="0" destOrd="4" presId="urn:microsoft.com/office/officeart/2005/8/layout/vList2"/>
    <dgm:cxn modelId="{0183AAA8-F66E-44BF-9592-62311A0A671D}" type="presOf" srcId="{B06FDBD0-CC8C-42FD-A84F-06FFC2BA58CB}" destId="{BE735422-69D3-4CCF-BC5C-49E01FA1C20D}" srcOrd="0" destOrd="0" presId="urn:microsoft.com/office/officeart/2005/8/layout/vList2"/>
    <dgm:cxn modelId="{4BA428CB-7AFA-422D-915B-A74B1C6DEF73}" srcId="{0B8A0CEB-F2DD-4609-9570-8ADE8B547692}" destId="{DF56550A-DF06-4B89-AE6F-912439157B84}" srcOrd="1" destOrd="0" parTransId="{1CEED65F-C446-47F1-9EFD-467658E880FD}" sibTransId="{14A82157-E686-47D1-84F4-3BF939E22407}"/>
    <dgm:cxn modelId="{EBDC3BF3-AACB-4E08-8DC9-295BBD93F1AA}" srcId="{B06FDBD0-CC8C-42FD-A84F-06FFC2BA58CB}" destId="{0B8A0CEB-F2DD-4609-9570-8ADE8B547692}" srcOrd="0" destOrd="0" parTransId="{823D5A51-4553-4F8A-B618-70BBC2A86D4D}" sibTransId="{E414A68E-B4C8-4BB1-A35C-094BCFB60FD5}"/>
    <dgm:cxn modelId="{914ED8FC-C8C4-40ED-BFBC-3761236BFB8C}" srcId="{0B8A0CEB-F2DD-4609-9570-8ADE8B547692}" destId="{AEE87AC2-EF76-414E-8E40-3D95A8624AD7}" srcOrd="4" destOrd="0" parTransId="{FE26BC20-43A8-4ACC-9126-B217C4763C3B}" sibTransId="{AB1D31AF-B11D-414D-8D1D-47E1E2FD0A11}"/>
    <dgm:cxn modelId="{06CE6A2E-2580-43F6-9E9A-36806F5B4CE7}" type="presParOf" srcId="{BE735422-69D3-4CCF-BC5C-49E01FA1C20D}" destId="{92CEF297-7FF7-4286-A213-CD53AA7EE0AF}" srcOrd="0" destOrd="0" presId="urn:microsoft.com/office/officeart/2005/8/layout/vList2"/>
    <dgm:cxn modelId="{94C1471F-9749-49BA-9815-B9CC233B01AA}" type="presParOf" srcId="{BE735422-69D3-4CCF-BC5C-49E01FA1C20D}" destId="{DEB770D1-DF76-4EF0-8AFA-E205E1EF7549}"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12B7C50-F337-4A87-9D3D-330E3E7E8841}" type="doc">
      <dgm:prSet loTypeId="urn:microsoft.com/office/officeart/2005/8/layout/process4" loCatId="process" qsTypeId="urn:microsoft.com/office/officeart/2005/8/quickstyle/simple2" qsCatId="simple" csTypeId="urn:microsoft.com/office/officeart/2005/8/colors/accent2_2" csCatId="accent2"/>
      <dgm:spPr/>
      <dgm:t>
        <a:bodyPr/>
        <a:lstStyle/>
        <a:p>
          <a:endParaRPr lang="en-US"/>
        </a:p>
      </dgm:t>
    </dgm:pt>
    <dgm:pt modelId="{D1265C67-0478-4856-958A-94534896A1EA}">
      <dgm:prSet/>
      <dgm:spPr/>
      <dgm:t>
        <a:bodyPr/>
        <a:lstStyle/>
        <a:p>
          <a:r>
            <a:rPr lang="en-GB"/>
            <a:t>A new addition in this chapter clarifies the expectation for keeping in touch with care leavers over the age of 21, and, although not a statutory requirement, the guidance notes how local authorities should “</a:t>
          </a:r>
          <a:r>
            <a:rPr lang="en-GB" b="1"/>
            <a:t>notify the Secretary of State for Education and OFSTED of the death of a care leaver up to and including the age of 24</a:t>
          </a:r>
          <a:r>
            <a:rPr lang="en-GB"/>
            <a:t>.”</a:t>
          </a:r>
          <a:endParaRPr lang="en-US"/>
        </a:p>
      </dgm:t>
    </dgm:pt>
    <dgm:pt modelId="{A0DC5A41-1ECF-427A-9741-E490EF11E3ED}" type="parTrans" cxnId="{B888C41F-A544-452C-A0E9-EC3B85586C71}">
      <dgm:prSet/>
      <dgm:spPr/>
      <dgm:t>
        <a:bodyPr/>
        <a:lstStyle/>
        <a:p>
          <a:endParaRPr lang="en-US"/>
        </a:p>
      </dgm:t>
    </dgm:pt>
    <dgm:pt modelId="{A7CC383A-A38E-465C-AD0E-0728F70BDE5E}" type="sibTrans" cxnId="{B888C41F-A544-452C-A0E9-EC3B85586C71}">
      <dgm:prSet/>
      <dgm:spPr/>
      <dgm:t>
        <a:bodyPr/>
        <a:lstStyle/>
        <a:p>
          <a:endParaRPr lang="en-US"/>
        </a:p>
      </dgm:t>
    </dgm:pt>
    <dgm:pt modelId="{3546E18D-0FB4-4135-90F6-2B6FC7CDE3EE}">
      <dgm:prSet/>
      <dgm:spPr/>
      <dgm:t>
        <a:bodyPr/>
        <a:lstStyle/>
        <a:p>
          <a:r>
            <a:rPr lang="en-GB"/>
            <a:t>If local partners think there may be learning to be gained from the death of a looked after child or care leaver even if the criteria for a serious incident are not met, they may wish to conduct a local safeguarding practice review. There is detailed guidance on undertaking local and national reviews and publishing recommendations.</a:t>
          </a:r>
          <a:endParaRPr lang="en-US"/>
        </a:p>
      </dgm:t>
    </dgm:pt>
    <dgm:pt modelId="{255B8485-521C-49D1-AF97-E0A2333FF1D8}" type="parTrans" cxnId="{05B5165C-8AF3-474A-A130-62D9B58C65E7}">
      <dgm:prSet/>
      <dgm:spPr/>
      <dgm:t>
        <a:bodyPr/>
        <a:lstStyle/>
        <a:p>
          <a:endParaRPr lang="en-US"/>
        </a:p>
      </dgm:t>
    </dgm:pt>
    <dgm:pt modelId="{258B39ED-6F76-402D-827E-77D533101771}" type="sibTrans" cxnId="{05B5165C-8AF3-474A-A130-62D9B58C65E7}">
      <dgm:prSet/>
      <dgm:spPr/>
      <dgm:t>
        <a:bodyPr/>
        <a:lstStyle/>
        <a:p>
          <a:endParaRPr lang="en-US"/>
        </a:p>
      </dgm:t>
    </dgm:pt>
    <dgm:pt modelId="{A7FB525E-2999-47BC-BFA1-8A42E8D26D75}">
      <dgm:prSet/>
      <dgm:spPr/>
      <dgm:t>
        <a:bodyPr/>
        <a:lstStyle/>
        <a:p>
          <a:r>
            <a:rPr lang="en-GB" b="1"/>
            <a:t>Child Death Reviews</a:t>
          </a:r>
          <a:endParaRPr lang="en-US"/>
        </a:p>
      </dgm:t>
    </dgm:pt>
    <dgm:pt modelId="{DD199D6B-46E8-4291-8FA9-9A4B8028ED60}" type="parTrans" cxnId="{86A21F24-46AB-4EF3-8EC8-1AF9C5C2416E}">
      <dgm:prSet/>
      <dgm:spPr/>
      <dgm:t>
        <a:bodyPr/>
        <a:lstStyle/>
        <a:p>
          <a:endParaRPr lang="en-US"/>
        </a:p>
      </dgm:t>
    </dgm:pt>
    <dgm:pt modelId="{E3C20B69-D96B-48D7-B46A-CE8FB35D15B8}" type="sibTrans" cxnId="{86A21F24-46AB-4EF3-8EC8-1AF9C5C2416E}">
      <dgm:prSet/>
      <dgm:spPr/>
      <dgm:t>
        <a:bodyPr/>
        <a:lstStyle/>
        <a:p>
          <a:endParaRPr lang="en-US"/>
        </a:p>
      </dgm:t>
    </dgm:pt>
    <dgm:pt modelId="{A1C1A9F6-E76B-41A9-8165-9CC0CF0968B5}">
      <dgm:prSet/>
      <dgm:spPr/>
      <dgm:t>
        <a:bodyPr/>
        <a:lstStyle/>
        <a:p>
          <a:r>
            <a:rPr lang="en-GB" b="0" dirty="0"/>
            <a:t>Factual updates have been made to reflect the latest legislation and guidance. </a:t>
          </a:r>
          <a:endParaRPr lang="en-US" b="0" dirty="0"/>
        </a:p>
      </dgm:t>
    </dgm:pt>
    <dgm:pt modelId="{1F4AA6F9-4BF4-45C2-8669-9C541B9CF0CD}" type="parTrans" cxnId="{F5C18864-C089-447B-9A28-8D99BD24AFE9}">
      <dgm:prSet/>
      <dgm:spPr/>
      <dgm:t>
        <a:bodyPr/>
        <a:lstStyle/>
        <a:p>
          <a:endParaRPr lang="en-US"/>
        </a:p>
      </dgm:t>
    </dgm:pt>
    <dgm:pt modelId="{325C218A-B3E0-403E-B562-0D606DBE7C9A}" type="sibTrans" cxnId="{F5C18864-C089-447B-9A28-8D99BD24AFE9}">
      <dgm:prSet/>
      <dgm:spPr/>
      <dgm:t>
        <a:bodyPr/>
        <a:lstStyle/>
        <a:p>
          <a:endParaRPr lang="en-US"/>
        </a:p>
      </dgm:t>
    </dgm:pt>
    <dgm:pt modelId="{94522372-4C76-4A5A-887A-C4A07C614877}" type="pres">
      <dgm:prSet presAssocID="{E12B7C50-F337-4A87-9D3D-330E3E7E8841}" presName="Name0" presStyleCnt="0">
        <dgm:presLayoutVars>
          <dgm:dir/>
          <dgm:animLvl val="lvl"/>
          <dgm:resizeHandles val="exact"/>
        </dgm:presLayoutVars>
      </dgm:prSet>
      <dgm:spPr/>
    </dgm:pt>
    <dgm:pt modelId="{2C9C9C43-A322-4095-8213-4F58F4A4F1A0}" type="pres">
      <dgm:prSet presAssocID="{A7FB525E-2999-47BC-BFA1-8A42E8D26D75}" presName="boxAndChildren" presStyleCnt="0"/>
      <dgm:spPr/>
    </dgm:pt>
    <dgm:pt modelId="{F62FD431-63D4-4C04-89AE-2CCBE03994DC}" type="pres">
      <dgm:prSet presAssocID="{A7FB525E-2999-47BC-BFA1-8A42E8D26D75}" presName="parentTextBox" presStyleLbl="node1" presStyleIdx="0" presStyleCnt="3"/>
      <dgm:spPr/>
    </dgm:pt>
    <dgm:pt modelId="{FAD7308E-E96C-4CA9-B608-907B0099D689}" type="pres">
      <dgm:prSet presAssocID="{A7FB525E-2999-47BC-BFA1-8A42E8D26D75}" presName="entireBox" presStyleLbl="node1" presStyleIdx="0" presStyleCnt="3"/>
      <dgm:spPr/>
    </dgm:pt>
    <dgm:pt modelId="{215CC1CB-6A79-475B-8AD9-F1E552B541ED}" type="pres">
      <dgm:prSet presAssocID="{A7FB525E-2999-47BC-BFA1-8A42E8D26D75}" presName="descendantBox" presStyleCnt="0"/>
      <dgm:spPr/>
    </dgm:pt>
    <dgm:pt modelId="{6293EA0B-3494-4EE3-BA54-F5DCCADE296C}" type="pres">
      <dgm:prSet presAssocID="{A1C1A9F6-E76B-41A9-8165-9CC0CF0968B5}" presName="childTextBox" presStyleLbl="fgAccFollowNode1" presStyleIdx="0" presStyleCnt="1">
        <dgm:presLayoutVars>
          <dgm:bulletEnabled val="1"/>
        </dgm:presLayoutVars>
      </dgm:prSet>
      <dgm:spPr/>
    </dgm:pt>
    <dgm:pt modelId="{834FEC44-1A1C-4A60-BB38-7270EB1EE7DB}" type="pres">
      <dgm:prSet presAssocID="{258B39ED-6F76-402D-827E-77D533101771}" presName="sp" presStyleCnt="0"/>
      <dgm:spPr/>
    </dgm:pt>
    <dgm:pt modelId="{820C99F1-486D-43D4-9E9F-212811A23E0F}" type="pres">
      <dgm:prSet presAssocID="{3546E18D-0FB4-4135-90F6-2B6FC7CDE3EE}" presName="arrowAndChildren" presStyleCnt="0"/>
      <dgm:spPr/>
    </dgm:pt>
    <dgm:pt modelId="{5E76F5F3-ED9E-42D2-B3D9-2591992A0671}" type="pres">
      <dgm:prSet presAssocID="{3546E18D-0FB4-4135-90F6-2B6FC7CDE3EE}" presName="parentTextArrow" presStyleLbl="node1" presStyleIdx="1" presStyleCnt="3"/>
      <dgm:spPr/>
    </dgm:pt>
    <dgm:pt modelId="{B2F3CE69-9967-4EEA-969E-60C6642952EF}" type="pres">
      <dgm:prSet presAssocID="{A7CC383A-A38E-465C-AD0E-0728F70BDE5E}" presName="sp" presStyleCnt="0"/>
      <dgm:spPr/>
    </dgm:pt>
    <dgm:pt modelId="{E00CC569-A7C5-486C-AFDB-330EE9733736}" type="pres">
      <dgm:prSet presAssocID="{D1265C67-0478-4856-958A-94534896A1EA}" presName="arrowAndChildren" presStyleCnt="0"/>
      <dgm:spPr/>
    </dgm:pt>
    <dgm:pt modelId="{469F450B-4C2C-4002-BFA3-BE5E77680DD3}" type="pres">
      <dgm:prSet presAssocID="{D1265C67-0478-4856-958A-94534896A1EA}" presName="parentTextArrow" presStyleLbl="node1" presStyleIdx="2" presStyleCnt="3"/>
      <dgm:spPr/>
    </dgm:pt>
  </dgm:ptLst>
  <dgm:cxnLst>
    <dgm:cxn modelId="{C3C4F80E-3351-46CB-B0B0-1905CABD9CB1}" type="presOf" srcId="{3546E18D-0FB4-4135-90F6-2B6FC7CDE3EE}" destId="{5E76F5F3-ED9E-42D2-B3D9-2591992A0671}" srcOrd="0" destOrd="0" presId="urn:microsoft.com/office/officeart/2005/8/layout/process4"/>
    <dgm:cxn modelId="{B888C41F-A544-452C-A0E9-EC3B85586C71}" srcId="{E12B7C50-F337-4A87-9D3D-330E3E7E8841}" destId="{D1265C67-0478-4856-958A-94534896A1EA}" srcOrd="0" destOrd="0" parTransId="{A0DC5A41-1ECF-427A-9741-E490EF11E3ED}" sibTransId="{A7CC383A-A38E-465C-AD0E-0728F70BDE5E}"/>
    <dgm:cxn modelId="{86A21F24-46AB-4EF3-8EC8-1AF9C5C2416E}" srcId="{E12B7C50-F337-4A87-9D3D-330E3E7E8841}" destId="{A7FB525E-2999-47BC-BFA1-8A42E8D26D75}" srcOrd="2" destOrd="0" parTransId="{DD199D6B-46E8-4291-8FA9-9A4B8028ED60}" sibTransId="{E3C20B69-D96B-48D7-B46A-CE8FB35D15B8}"/>
    <dgm:cxn modelId="{D4F31930-D2A7-463F-9374-01E620FCBB0D}" type="presOf" srcId="{A7FB525E-2999-47BC-BFA1-8A42E8D26D75}" destId="{FAD7308E-E96C-4CA9-B608-907B0099D689}" srcOrd="1" destOrd="0" presId="urn:microsoft.com/office/officeart/2005/8/layout/process4"/>
    <dgm:cxn modelId="{05B5165C-8AF3-474A-A130-62D9B58C65E7}" srcId="{E12B7C50-F337-4A87-9D3D-330E3E7E8841}" destId="{3546E18D-0FB4-4135-90F6-2B6FC7CDE3EE}" srcOrd="1" destOrd="0" parTransId="{255B8485-521C-49D1-AF97-E0A2333FF1D8}" sibTransId="{258B39ED-6F76-402D-827E-77D533101771}"/>
    <dgm:cxn modelId="{F5C18864-C089-447B-9A28-8D99BD24AFE9}" srcId="{A7FB525E-2999-47BC-BFA1-8A42E8D26D75}" destId="{A1C1A9F6-E76B-41A9-8165-9CC0CF0968B5}" srcOrd="0" destOrd="0" parTransId="{1F4AA6F9-4BF4-45C2-8669-9C541B9CF0CD}" sibTransId="{325C218A-B3E0-403E-B562-0D606DBE7C9A}"/>
    <dgm:cxn modelId="{8F8D736D-18F8-4EFD-955A-32769D9BDB89}" type="presOf" srcId="{A7FB525E-2999-47BC-BFA1-8A42E8D26D75}" destId="{F62FD431-63D4-4C04-89AE-2CCBE03994DC}" srcOrd="0" destOrd="0" presId="urn:microsoft.com/office/officeart/2005/8/layout/process4"/>
    <dgm:cxn modelId="{481835CB-82C5-44A0-9694-CF7D57B7A7CF}" type="presOf" srcId="{D1265C67-0478-4856-958A-94534896A1EA}" destId="{469F450B-4C2C-4002-BFA3-BE5E77680DD3}" srcOrd="0" destOrd="0" presId="urn:microsoft.com/office/officeart/2005/8/layout/process4"/>
    <dgm:cxn modelId="{749D58ED-C7D1-4744-80B8-C412E3844888}" type="presOf" srcId="{A1C1A9F6-E76B-41A9-8165-9CC0CF0968B5}" destId="{6293EA0B-3494-4EE3-BA54-F5DCCADE296C}" srcOrd="0" destOrd="0" presId="urn:microsoft.com/office/officeart/2005/8/layout/process4"/>
    <dgm:cxn modelId="{065983FE-CB5A-474F-A33D-7EE7AE845B6E}" type="presOf" srcId="{E12B7C50-F337-4A87-9D3D-330E3E7E8841}" destId="{94522372-4C76-4A5A-887A-C4A07C614877}" srcOrd="0" destOrd="0" presId="urn:microsoft.com/office/officeart/2005/8/layout/process4"/>
    <dgm:cxn modelId="{2AA90A24-81FD-4A86-B0C2-8A20733481AA}" type="presParOf" srcId="{94522372-4C76-4A5A-887A-C4A07C614877}" destId="{2C9C9C43-A322-4095-8213-4F58F4A4F1A0}" srcOrd="0" destOrd="0" presId="urn:microsoft.com/office/officeart/2005/8/layout/process4"/>
    <dgm:cxn modelId="{7AF802DD-08E5-40AE-83D6-3E3099B60B5C}" type="presParOf" srcId="{2C9C9C43-A322-4095-8213-4F58F4A4F1A0}" destId="{F62FD431-63D4-4C04-89AE-2CCBE03994DC}" srcOrd="0" destOrd="0" presId="urn:microsoft.com/office/officeart/2005/8/layout/process4"/>
    <dgm:cxn modelId="{077CDBB2-E495-47B0-8F11-3AD574A0FFD8}" type="presParOf" srcId="{2C9C9C43-A322-4095-8213-4F58F4A4F1A0}" destId="{FAD7308E-E96C-4CA9-B608-907B0099D689}" srcOrd="1" destOrd="0" presId="urn:microsoft.com/office/officeart/2005/8/layout/process4"/>
    <dgm:cxn modelId="{3118669C-65AD-4803-B058-01B144BFEA63}" type="presParOf" srcId="{2C9C9C43-A322-4095-8213-4F58F4A4F1A0}" destId="{215CC1CB-6A79-475B-8AD9-F1E552B541ED}" srcOrd="2" destOrd="0" presId="urn:microsoft.com/office/officeart/2005/8/layout/process4"/>
    <dgm:cxn modelId="{894C59C6-9092-4692-BB9B-FE3AEC737469}" type="presParOf" srcId="{215CC1CB-6A79-475B-8AD9-F1E552B541ED}" destId="{6293EA0B-3494-4EE3-BA54-F5DCCADE296C}" srcOrd="0" destOrd="0" presId="urn:microsoft.com/office/officeart/2005/8/layout/process4"/>
    <dgm:cxn modelId="{89421A52-BB2A-4065-8E40-9F3754189C90}" type="presParOf" srcId="{94522372-4C76-4A5A-887A-C4A07C614877}" destId="{834FEC44-1A1C-4A60-BB38-7270EB1EE7DB}" srcOrd="1" destOrd="0" presId="urn:microsoft.com/office/officeart/2005/8/layout/process4"/>
    <dgm:cxn modelId="{B222D466-729F-4360-9A56-1FDB20D2814C}" type="presParOf" srcId="{94522372-4C76-4A5A-887A-C4A07C614877}" destId="{820C99F1-486D-43D4-9E9F-212811A23E0F}" srcOrd="2" destOrd="0" presId="urn:microsoft.com/office/officeart/2005/8/layout/process4"/>
    <dgm:cxn modelId="{07D1D245-EC60-437C-9302-D730D9776944}" type="presParOf" srcId="{820C99F1-486D-43D4-9E9F-212811A23E0F}" destId="{5E76F5F3-ED9E-42D2-B3D9-2591992A0671}" srcOrd="0" destOrd="0" presId="urn:microsoft.com/office/officeart/2005/8/layout/process4"/>
    <dgm:cxn modelId="{F0AD1B87-C77D-4653-BF84-53B59DA32147}" type="presParOf" srcId="{94522372-4C76-4A5A-887A-C4A07C614877}" destId="{B2F3CE69-9967-4EEA-969E-60C6642952EF}" srcOrd="3" destOrd="0" presId="urn:microsoft.com/office/officeart/2005/8/layout/process4"/>
    <dgm:cxn modelId="{955665DF-5006-4B68-8F37-831D6A26DBF0}" type="presParOf" srcId="{94522372-4C76-4A5A-887A-C4A07C614877}" destId="{E00CC569-A7C5-486C-AFDB-330EE9733736}" srcOrd="4" destOrd="0" presId="urn:microsoft.com/office/officeart/2005/8/layout/process4"/>
    <dgm:cxn modelId="{F1621EF6-1874-4A47-B7B1-89975C9AB967}" type="presParOf" srcId="{E00CC569-A7C5-486C-AFDB-330EE9733736}" destId="{469F450B-4C2C-4002-BFA3-BE5E77680DD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C6585D-3E33-4B04-943A-C85830BF4EC8}"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7962CFB4-2230-4343-A2CB-7AA6FE9CE226}">
      <dgm:prSet/>
      <dgm:spPr/>
      <dgm:t>
        <a:bodyPr/>
        <a:lstStyle/>
        <a:p>
          <a:r>
            <a:rPr lang="en-GB" b="1"/>
            <a:t>New chapter:</a:t>
          </a:r>
          <a:endParaRPr lang="en-GB"/>
        </a:p>
      </dgm:t>
    </dgm:pt>
    <dgm:pt modelId="{4E6841B7-EBF6-405C-BC3D-163EC3EFF65F}" type="parTrans" cxnId="{93770D47-5B71-44D7-8051-4135538E7D26}">
      <dgm:prSet/>
      <dgm:spPr/>
      <dgm:t>
        <a:bodyPr/>
        <a:lstStyle/>
        <a:p>
          <a:endParaRPr lang="en-US"/>
        </a:p>
      </dgm:t>
    </dgm:pt>
    <dgm:pt modelId="{9E7D7E03-028F-41F1-998C-3C62CBCEDA99}" type="sibTrans" cxnId="{93770D47-5B71-44D7-8051-4135538E7D26}">
      <dgm:prSet/>
      <dgm:spPr/>
      <dgm:t>
        <a:bodyPr/>
        <a:lstStyle/>
        <a:p>
          <a:endParaRPr lang="en-US"/>
        </a:p>
      </dgm:t>
    </dgm:pt>
    <dgm:pt modelId="{74D611C9-3FCE-489D-BD6D-C74805F01145}">
      <dgm:prSet/>
      <dgm:spPr/>
      <dgm:t>
        <a:bodyPr/>
        <a:lstStyle/>
        <a:p>
          <a:pPr>
            <a:lnSpc>
              <a:spcPct val="100000"/>
            </a:lnSpc>
          </a:pPr>
          <a:r>
            <a:rPr lang="en-GB" dirty="0"/>
            <a:t>This is a new chapter that highlights the importance of a multi-agency approach to achieve positive outcomes for children. The need for effective collaboration with parents, caregivers and families and outlines principles and expectations for individuals, agencies and organisations in achieving this. </a:t>
          </a:r>
          <a:endParaRPr lang="en-US" dirty="0"/>
        </a:p>
      </dgm:t>
    </dgm:pt>
    <dgm:pt modelId="{0CAD7349-C8DD-47C2-9788-8875FC5E9049}" type="parTrans" cxnId="{A8D4C6DC-2DE3-4D92-92D8-24E62A644FA1}">
      <dgm:prSet/>
      <dgm:spPr/>
      <dgm:t>
        <a:bodyPr/>
        <a:lstStyle/>
        <a:p>
          <a:endParaRPr lang="en-US"/>
        </a:p>
      </dgm:t>
    </dgm:pt>
    <dgm:pt modelId="{CF4FDB94-B31A-4850-81E6-656D61253B02}" type="sibTrans" cxnId="{A8D4C6DC-2DE3-4D92-92D8-24E62A644FA1}">
      <dgm:prSet/>
      <dgm:spPr/>
      <dgm:t>
        <a:bodyPr/>
        <a:lstStyle/>
        <a:p>
          <a:endParaRPr lang="en-US"/>
        </a:p>
      </dgm:t>
    </dgm:pt>
    <dgm:pt modelId="{3176EE22-6F19-4AED-BDF4-BB7EA8BD0623}">
      <dgm:prSet/>
      <dgm:spPr/>
      <dgm:t>
        <a:bodyPr/>
        <a:lstStyle/>
        <a:p>
          <a:r>
            <a:rPr lang="en-GB" b="1"/>
            <a:t>Multi-agency expectations for all practitioners</a:t>
          </a:r>
          <a:endParaRPr lang="en-US"/>
        </a:p>
      </dgm:t>
    </dgm:pt>
    <dgm:pt modelId="{E4B4096F-2EBF-4BE4-8A72-1D599CC15D3F}" type="parTrans" cxnId="{ECA93D1F-41F4-4D58-BBA7-73DB61D8CD09}">
      <dgm:prSet/>
      <dgm:spPr/>
      <dgm:t>
        <a:bodyPr/>
        <a:lstStyle/>
        <a:p>
          <a:endParaRPr lang="en-US"/>
        </a:p>
      </dgm:t>
    </dgm:pt>
    <dgm:pt modelId="{DEE782BA-F0BE-40E2-98A6-7C89AE8DE263}" type="sibTrans" cxnId="{ECA93D1F-41F4-4D58-BBA7-73DB61D8CD09}">
      <dgm:prSet/>
      <dgm:spPr/>
      <dgm:t>
        <a:bodyPr/>
        <a:lstStyle/>
        <a:p>
          <a:endParaRPr lang="en-US"/>
        </a:p>
      </dgm:t>
    </dgm:pt>
    <dgm:pt modelId="{214670A0-838D-465D-B7B5-709EFCC1E344}">
      <dgm:prSet/>
      <dgm:spPr/>
      <dgm:t>
        <a:bodyPr/>
        <a:lstStyle/>
        <a:p>
          <a:pPr>
            <a:lnSpc>
              <a:spcPct val="100000"/>
            </a:lnSpc>
          </a:pPr>
          <a:r>
            <a:rPr lang="en-GB" dirty="0"/>
            <a:t>These expectations aim to ensure that practitioners:</a:t>
          </a:r>
          <a:endParaRPr lang="en-US" dirty="0"/>
        </a:p>
      </dgm:t>
    </dgm:pt>
    <dgm:pt modelId="{2B2BB7FB-A48D-4A5A-A752-A03C77573FEE}" type="parTrans" cxnId="{98D13D65-C581-4E82-8967-9B0AB7BAE4DE}">
      <dgm:prSet/>
      <dgm:spPr/>
      <dgm:t>
        <a:bodyPr/>
        <a:lstStyle/>
        <a:p>
          <a:endParaRPr lang="en-US"/>
        </a:p>
      </dgm:t>
    </dgm:pt>
    <dgm:pt modelId="{B29B7FB5-1494-4AE0-9FF7-3B69EC615FB4}" type="sibTrans" cxnId="{98D13D65-C581-4E82-8967-9B0AB7BAE4DE}">
      <dgm:prSet/>
      <dgm:spPr/>
      <dgm:t>
        <a:bodyPr/>
        <a:lstStyle/>
        <a:p>
          <a:endParaRPr lang="en-US"/>
        </a:p>
      </dgm:t>
    </dgm:pt>
    <dgm:pt modelId="{0F11B79B-8ABD-42A7-938C-1B6FBCB610AE}">
      <dgm:prSet/>
      <dgm:spPr/>
      <dgm:t>
        <a:bodyPr/>
        <a:lstStyle/>
        <a:p>
          <a:r>
            <a:rPr lang="en-GB" dirty="0"/>
            <a:t>Share the same goals; learn with and from each other; have what they need to help families; acknowledge and appreciate difference and challenge each other.</a:t>
          </a:r>
          <a:endParaRPr lang="en-US" dirty="0"/>
        </a:p>
      </dgm:t>
    </dgm:pt>
    <dgm:pt modelId="{B796FC2F-1B08-4185-866E-726B657A564D}" type="parTrans" cxnId="{42982CB7-A96D-4571-A3EB-A7339DE99654}">
      <dgm:prSet/>
      <dgm:spPr/>
      <dgm:t>
        <a:bodyPr/>
        <a:lstStyle/>
        <a:p>
          <a:endParaRPr lang="en-US"/>
        </a:p>
      </dgm:t>
    </dgm:pt>
    <dgm:pt modelId="{3266EC09-81CC-4823-9BF2-4063AC1679FB}" type="sibTrans" cxnId="{42982CB7-A96D-4571-A3EB-A7339DE99654}">
      <dgm:prSet/>
      <dgm:spPr/>
      <dgm:t>
        <a:bodyPr/>
        <a:lstStyle/>
        <a:p>
          <a:endParaRPr lang="en-US"/>
        </a:p>
      </dgm:t>
    </dgm:pt>
    <dgm:pt modelId="{30163374-0AA7-4E72-A4C9-2A0E12B9B757}">
      <dgm:prSet/>
      <dgm:spPr/>
      <dgm:t>
        <a:bodyPr/>
        <a:lstStyle/>
        <a:p>
          <a:pPr>
            <a:lnSpc>
              <a:spcPct val="100000"/>
            </a:lnSpc>
          </a:pPr>
          <a:r>
            <a:rPr lang="en-GB" dirty="0"/>
            <a:t>They are structured across three levels</a:t>
          </a:r>
          <a:endParaRPr lang="en-US" dirty="0"/>
        </a:p>
      </dgm:t>
    </dgm:pt>
    <dgm:pt modelId="{A38BD73E-9222-414B-8C24-AE259EBEEB0A}" type="parTrans" cxnId="{8822933D-E1DD-4AC0-9AA0-6F85AD80D4AB}">
      <dgm:prSet/>
      <dgm:spPr/>
      <dgm:t>
        <a:bodyPr/>
        <a:lstStyle/>
        <a:p>
          <a:endParaRPr lang="en-US"/>
        </a:p>
      </dgm:t>
    </dgm:pt>
    <dgm:pt modelId="{1C195FAD-0422-4CEB-8599-518DA0A71536}" type="sibTrans" cxnId="{8822933D-E1DD-4AC0-9AA0-6F85AD80D4AB}">
      <dgm:prSet/>
      <dgm:spPr/>
      <dgm:t>
        <a:bodyPr/>
        <a:lstStyle/>
        <a:p>
          <a:endParaRPr lang="en-US"/>
        </a:p>
      </dgm:t>
    </dgm:pt>
    <dgm:pt modelId="{36667A18-2FA4-4FE6-8B04-84972AF50485}">
      <dgm:prSet/>
      <dgm:spPr/>
      <dgm:t>
        <a:bodyPr/>
        <a:lstStyle/>
        <a:p>
          <a:r>
            <a:rPr lang="en-GB" b="1" dirty="0">
              <a:solidFill>
                <a:schemeClr val="accent1"/>
              </a:solidFill>
            </a:rPr>
            <a:t>Strategic Leaders </a:t>
          </a:r>
          <a:r>
            <a:rPr lang="en-GB" dirty="0"/>
            <a:t>(such as Chief Executives, Chief Constables etc)</a:t>
          </a:r>
          <a:endParaRPr lang="en-US" dirty="0"/>
        </a:p>
      </dgm:t>
    </dgm:pt>
    <dgm:pt modelId="{459EB1A6-04C3-499E-AF39-894C57DB76C2}" type="parTrans" cxnId="{80DEA5CE-00BF-4F12-935C-3E56AE9EFDC8}">
      <dgm:prSet/>
      <dgm:spPr/>
      <dgm:t>
        <a:bodyPr/>
        <a:lstStyle/>
        <a:p>
          <a:endParaRPr lang="en-US"/>
        </a:p>
      </dgm:t>
    </dgm:pt>
    <dgm:pt modelId="{CC76F27E-D3C6-4C70-9C1D-1057CEC621CA}" type="sibTrans" cxnId="{80DEA5CE-00BF-4F12-935C-3E56AE9EFDC8}">
      <dgm:prSet/>
      <dgm:spPr/>
      <dgm:t>
        <a:bodyPr/>
        <a:lstStyle/>
        <a:p>
          <a:endParaRPr lang="en-US"/>
        </a:p>
      </dgm:t>
    </dgm:pt>
    <dgm:pt modelId="{51D4523F-76BF-4CE8-967E-6957A340068F}">
      <dgm:prSet/>
      <dgm:spPr/>
      <dgm:t>
        <a:bodyPr/>
        <a:lstStyle/>
        <a:p>
          <a:pPr>
            <a:lnSpc>
              <a:spcPct val="100000"/>
            </a:lnSpc>
          </a:pPr>
          <a:r>
            <a:rPr lang="en-US" dirty="0"/>
            <a:t>The guidance includes multi-agency expectations for all practitioners involved in safeguarding and child protection. Specifically: police, local authorities, health services, probation services, youth offending services, education providers and childcare settings, voluntary and third sector organisations. </a:t>
          </a:r>
        </a:p>
      </dgm:t>
    </dgm:pt>
    <dgm:pt modelId="{BE733173-5BEE-4ABE-A7B7-A784C4215FE5}" type="parTrans" cxnId="{D0FED4B7-A451-4EC6-85AB-278938EC9FC4}">
      <dgm:prSet/>
      <dgm:spPr/>
      <dgm:t>
        <a:bodyPr/>
        <a:lstStyle/>
        <a:p>
          <a:endParaRPr lang="en-GB"/>
        </a:p>
      </dgm:t>
    </dgm:pt>
    <dgm:pt modelId="{3AF96592-6ACA-4604-9804-691D56AC87E7}" type="sibTrans" cxnId="{D0FED4B7-A451-4EC6-85AB-278938EC9FC4}">
      <dgm:prSet/>
      <dgm:spPr/>
      <dgm:t>
        <a:bodyPr/>
        <a:lstStyle/>
        <a:p>
          <a:endParaRPr lang="en-GB"/>
        </a:p>
      </dgm:t>
    </dgm:pt>
    <dgm:pt modelId="{492970AC-C853-41C5-A639-61D07A30CF03}">
      <dgm:prSet/>
      <dgm:spPr/>
      <dgm:t>
        <a:bodyPr/>
        <a:lstStyle/>
        <a:p>
          <a:r>
            <a:rPr lang="en-GB" b="1" dirty="0">
              <a:solidFill>
                <a:schemeClr val="accent1"/>
              </a:solidFill>
            </a:rPr>
            <a:t>Senior and Middle Managers </a:t>
          </a:r>
          <a:r>
            <a:rPr lang="en-GB" dirty="0"/>
            <a:t>(such as Directors of Children’s Services, Heads of Services, Designated and Named professionals, Headteachers etc</a:t>
          </a:r>
          <a:endParaRPr lang="en-US" dirty="0"/>
        </a:p>
      </dgm:t>
    </dgm:pt>
    <dgm:pt modelId="{E61DDBDA-4CDF-4260-97EE-24A3DEA9B407}" type="parTrans" cxnId="{6A72A8DA-E4DA-47F0-AC81-BD8944BDF7B6}">
      <dgm:prSet/>
      <dgm:spPr/>
      <dgm:t>
        <a:bodyPr/>
        <a:lstStyle/>
        <a:p>
          <a:endParaRPr lang="en-GB"/>
        </a:p>
      </dgm:t>
    </dgm:pt>
    <dgm:pt modelId="{F3CA2AEB-54E9-46DF-8A61-8BCF7CCC0B2C}" type="sibTrans" cxnId="{6A72A8DA-E4DA-47F0-AC81-BD8944BDF7B6}">
      <dgm:prSet/>
      <dgm:spPr/>
      <dgm:t>
        <a:bodyPr/>
        <a:lstStyle/>
        <a:p>
          <a:endParaRPr lang="en-GB"/>
        </a:p>
      </dgm:t>
    </dgm:pt>
    <dgm:pt modelId="{EC2F9FE8-AAE0-4961-9F2E-737A1EC64934}">
      <dgm:prSet/>
      <dgm:spPr/>
      <dgm:t>
        <a:bodyPr/>
        <a:lstStyle/>
        <a:p>
          <a:r>
            <a:rPr lang="en-GB" b="1" dirty="0">
              <a:solidFill>
                <a:schemeClr val="accent1"/>
              </a:solidFill>
            </a:rPr>
            <a:t>Direct practice </a:t>
          </a:r>
          <a:r>
            <a:rPr lang="en-GB" dirty="0"/>
            <a:t>(such as frontline social workers, police constables, teachers etc). </a:t>
          </a:r>
          <a:endParaRPr lang="en-US" dirty="0"/>
        </a:p>
      </dgm:t>
    </dgm:pt>
    <dgm:pt modelId="{F350A1F6-83D8-443B-A606-69278F8997A5}" type="parTrans" cxnId="{A295272D-77DC-4066-BA55-C6027A421FBD}">
      <dgm:prSet/>
      <dgm:spPr/>
      <dgm:t>
        <a:bodyPr/>
        <a:lstStyle/>
        <a:p>
          <a:endParaRPr lang="en-GB"/>
        </a:p>
      </dgm:t>
    </dgm:pt>
    <dgm:pt modelId="{071CBCB3-0C03-46B1-94EF-FF5A9A6889D9}" type="sibTrans" cxnId="{A295272D-77DC-4066-BA55-C6027A421FBD}">
      <dgm:prSet/>
      <dgm:spPr/>
      <dgm:t>
        <a:bodyPr/>
        <a:lstStyle/>
        <a:p>
          <a:endParaRPr lang="en-GB"/>
        </a:p>
      </dgm:t>
    </dgm:pt>
    <dgm:pt modelId="{8706ADA3-111C-4456-BC4B-E33209311DD9}" type="pres">
      <dgm:prSet presAssocID="{42C6585D-3E33-4B04-943A-C85830BF4EC8}" presName="linear" presStyleCnt="0">
        <dgm:presLayoutVars>
          <dgm:dir/>
          <dgm:animLvl val="lvl"/>
          <dgm:resizeHandles val="exact"/>
        </dgm:presLayoutVars>
      </dgm:prSet>
      <dgm:spPr/>
    </dgm:pt>
    <dgm:pt modelId="{9201C0BB-168B-450F-9F62-8AB830AE1012}" type="pres">
      <dgm:prSet presAssocID="{7962CFB4-2230-4343-A2CB-7AA6FE9CE226}" presName="parentLin" presStyleCnt="0"/>
      <dgm:spPr/>
    </dgm:pt>
    <dgm:pt modelId="{83573C8C-E5F3-4E51-9745-B51F713A8344}" type="pres">
      <dgm:prSet presAssocID="{7962CFB4-2230-4343-A2CB-7AA6FE9CE226}" presName="parentLeftMargin" presStyleLbl="node1" presStyleIdx="0" presStyleCnt="2"/>
      <dgm:spPr/>
    </dgm:pt>
    <dgm:pt modelId="{211274D2-EAFA-4C67-9A65-30F33296FB0E}" type="pres">
      <dgm:prSet presAssocID="{7962CFB4-2230-4343-A2CB-7AA6FE9CE226}" presName="parentText" presStyleLbl="node1" presStyleIdx="0" presStyleCnt="2">
        <dgm:presLayoutVars>
          <dgm:chMax val="0"/>
          <dgm:bulletEnabled val="1"/>
        </dgm:presLayoutVars>
      </dgm:prSet>
      <dgm:spPr/>
    </dgm:pt>
    <dgm:pt modelId="{3D379407-3837-459B-8B48-0AAB1FC75757}" type="pres">
      <dgm:prSet presAssocID="{7962CFB4-2230-4343-A2CB-7AA6FE9CE226}" presName="negativeSpace" presStyleCnt="0"/>
      <dgm:spPr/>
    </dgm:pt>
    <dgm:pt modelId="{EC06FAF1-AE85-4CB6-9C3A-AEEA6B89607B}" type="pres">
      <dgm:prSet presAssocID="{7962CFB4-2230-4343-A2CB-7AA6FE9CE226}" presName="childText" presStyleLbl="conFgAcc1" presStyleIdx="0" presStyleCnt="2">
        <dgm:presLayoutVars>
          <dgm:bulletEnabled val="1"/>
        </dgm:presLayoutVars>
      </dgm:prSet>
      <dgm:spPr/>
    </dgm:pt>
    <dgm:pt modelId="{79754C71-C929-4152-BF81-CC9499BD7104}" type="pres">
      <dgm:prSet presAssocID="{9E7D7E03-028F-41F1-998C-3C62CBCEDA99}" presName="spaceBetweenRectangles" presStyleCnt="0"/>
      <dgm:spPr/>
    </dgm:pt>
    <dgm:pt modelId="{7CFE0C55-A3B4-4F50-BF1D-CFF47557F8CD}" type="pres">
      <dgm:prSet presAssocID="{3176EE22-6F19-4AED-BDF4-BB7EA8BD0623}" presName="parentLin" presStyleCnt="0"/>
      <dgm:spPr/>
    </dgm:pt>
    <dgm:pt modelId="{6688F66A-87B2-4F24-8FE0-17635ED79DDC}" type="pres">
      <dgm:prSet presAssocID="{3176EE22-6F19-4AED-BDF4-BB7EA8BD0623}" presName="parentLeftMargin" presStyleLbl="node1" presStyleIdx="0" presStyleCnt="2"/>
      <dgm:spPr/>
    </dgm:pt>
    <dgm:pt modelId="{43B9F140-1416-4E69-8EAC-526D410B89E6}" type="pres">
      <dgm:prSet presAssocID="{3176EE22-6F19-4AED-BDF4-BB7EA8BD0623}" presName="parentText" presStyleLbl="node1" presStyleIdx="1" presStyleCnt="2">
        <dgm:presLayoutVars>
          <dgm:chMax val="0"/>
          <dgm:bulletEnabled val="1"/>
        </dgm:presLayoutVars>
      </dgm:prSet>
      <dgm:spPr/>
    </dgm:pt>
    <dgm:pt modelId="{484DECBA-6818-4547-8B84-3D0CE3A69ED2}" type="pres">
      <dgm:prSet presAssocID="{3176EE22-6F19-4AED-BDF4-BB7EA8BD0623}" presName="negativeSpace" presStyleCnt="0"/>
      <dgm:spPr/>
    </dgm:pt>
    <dgm:pt modelId="{F1E6A0CC-2DD6-4C47-B194-97363FC2E21F}" type="pres">
      <dgm:prSet presAssocID="{3176EE22-6F19-4AED-BDF4-BB7EA8BD0623}" presName="childText" presStyleLbl="conFgAcc1" presStyleIdx="1" presStyleCnt="2">
        <dgm:presLayoutVars>
          <dgm:bulletEnabled val="1"/>
        </dgm:presLayoutVars>
      </dgm:prSet>
      <dgm:spPr/>
    </dgm:pt>
  </dgm:ptLst>
  <dgm:cxnLst>
    <dgm:cxn modelId="{22216512-1631-4FFA-9B46-D7CAECF92719}" type="presOf" srcId="{7962CFB4-2230-4343-A2CB-7AA6FE9CE226}" destId="{83573C8C-E5F3-4E51-9745-B51F713A8344}" srcOrd="0" destOrd="0" presId="urn:microsoft.com/office/officeart/2005/8/layout/list1"/>
    <dgm:cxn modelId="{ECA93D1F-41F4-4D58-BBA7-73DB61D8CD09}" srcId="{42C6585D-3E33-4B04-943A-C85830BF4EC8}" destId="{3176EE22-6F19-4AED-BDF4-BB7EA8BD0623}" srcOrd="1" destOrd="0" parTransId="{E4B4096F-2EBF-4BE4-8A72-1D599CC15D3F}" sibTransId="{DEE782BA-F0BE-40E2-98A6-7C89AE8DE263}"/>
    <dgm:cxn modelId="{A295272D-77DC-4066-BA55-C6027A421FBD}" srcId="{30163374-0AA7-4E72-A4C9-2A0E12B9B757}" destId="{EC2F9FE8-AAE0-4961-9F2E-737A1EC64934}" srcOrd="2" destOrd="0" parTransId="{F350A1F6-83D8-443B-A606-69278F8997A5}" sibTransId="{071CBCB3-0C03-46B1-94EF-FF5A9A6889D9}"/>
    <dgm:cxn modelId="{A74C7D2D-583C-48C4-9327-F50531B17F36}" type="presOf" srcId="{214670A0-838D-465D-B7B5-709EFCC1E344}" destId="{F1E6A0CC-2DD6-4C47-B194-97363FC2E21F}" srcOrd="0" destOrd="0" presId="urn:microsoft.com/office/officeart/2005/8/layout/list1"/>
    <dgm:cxn modelId="{E46BA630-CF3E-4FD8-8936-A5DFFA834135}" type="presOf" srcId="{EC2F9FE8-AAE0-4961-9F2E-737A1EC64934}" destId="{F1E6A0CC-2DD6-4C47-B194-97363FC2E21F}" srcOrd="0" destOrd="5" presId="urn:microsoft.com/office/officeart/2005/8/layout/list1"/>
    <dgm:cxn modelId="{B01DA139-8ABD-4DE5-9769-17989F01B085}" type="presOf" srcId="{3176EE22-6F19-4AED-BDF4-BB7EA8BD0623}" destId="{43B9F140-1416-4E69-8EAC-526D410B89E6}" srcOrd="1" destOrd="0" presId="urn:microsoft.com/office/officeart/2005/8/layout/list1"/>
    <dgm:cxn modelId="{A167123C-D0E1-4ECA-AEC3-3FAAADBCB129}" type="presOf" srcId="{492970AC-C853-41C5-A639-61D07A30CF03}" destId="{F1E6A0CC-2DD6-4C47-B194-97363FC2E21F}" srcOrd="0" destOrd="4" presId="urn:microsoft.com/office/officeart/2005/8/layout/list1"/>
    <dgm:cxn modelId="{8822933D-E1DD-4AC0-9AA0-6F85AD80D4AB}" srcId="{3176EE22-6F19-4AED-BDF4-BB7EA8BD0623}" destId="{30163374-0AA7-4E72-A4C9-2A0E12B9B757}" srcOrd="1" destOrd="0" parTransId="{A38BD73E-9222-414B-8C24-AE259EBEEB0A}" sibTransId="{1C195FAD-0422-4CEB-8599-518DA0A71536}"/>
    <dgm:cxn modelId="{360B3845-44B2-48F1-BB81-4B34B129B444}" type="presOf" srcId="{30163374-0AA7-4E72-A4C9-2A0E12B9B757}" destId="{F1E6A0CC-2DD6-4C47-B194-97363FC2E21F}" srcOrd="0" destOrd="2" presId="urn:microsoft.com/office/officeart/2005/8/layout/list1"/>
    <dgm:cxn modelId="{98D13D65-C581-4E82-8967-9B0AB7BAE4DE}" srcId="{3176EE22-6F19-4AED-BDF4-BB7EA8BD0623}" destId="{214670A0-838D-465D-B7B5-709EFCC1E344}" srcOrd="0" destOrd="0" parTransId="{2B2BB7FB-A48D-4A5A-A752-A03C77573FEE}" sibTransId="{B29B7FB5-1494-4AE0-9FF7-3B69EC615FB4}"/>
    <dgm:cxn modelId="{93770D47-5B71-44D7-8051-4135538E7D26}" srcId="{42C6585D-3E33-4B04-943A-C85830BF4EC8}" destId="{7962CFB4-2230-4343-A2CB-7AA6FE9CE226}" srcOrd="0" destOrd="0" parTransId="{4E6841B7-EBF6-405C-BC3D-163EC3EFF65F}" sibTransId="{9E7D7E03-028F-41F1-998C-3C62CBCEDA99}"/>
    <dgm:cxn modelId="{4E33F18A-C4D6-4B0B-83CC-9E32EC444821}" type="presOf" srcId="{42C6585D-3E33-4B04-943A-C85830BF4EC8}" destId="{8706ADA3-111C-4456-BC4B-E33209311DD9}" srcOrd="0" destOrd="0" presId="urn:microsoft.com/office/officeart/2005/8/layout/list1"/>
    <dgm:cxn modelId="{68668E8C-DD0D-4A6E-B4F5-C1B0CC75A885}" type="presOf" srcId="{74D611C9-3FCE-489D-BD6D-C74805F01145}" destId="{EC06FAF1-AE85-4CB6-9C3A-AEEA6B89607B}" srcOrd="0" destOrd="0" presId="urn:microsoft.com/office/officeart/2005/8/layout/list1"/>
    <dgm:cxn modelId="{50E7BE93-E8DD-4554-A209-94D28275FA92}" type="presOf" srcId="{3176EE22-6F19-4AED-BDF4-BB7EA8BD0623}" destId="{6688F66A-87B2-4F24-8FE0-17635ED79DDC}" srcOrd="0" destOrd="0" presId="urn:microsoft.com/office/officeart/2005/8/layout/list1"/>
    <dgm:cxn modelId="{3F391DA6-A9E2-4C97-99E0-C2E57E030DCE}" type="presOf" srcId="{36667A18-2FA4-4FE6-8B04-84972AF50485}" destId="{F1E6A0CC-2DD6-4C47-B194-97363FC2E21F}" srcOrd="0" destOrd="3" presId="urn:microsoft.com/office/officeart/2005/8/layout/list1"/>
    <dgm:cxn modelId="{42982CB7-A96D-4571-A3EB-A7339DE99654}" srcId="{214670A0-838D-465D-B7B5-709EFCC1E344}" destId="{0F11B79B-8ABD-42A7-938C-1B6FBCB610AE}" srcOrd="0" destOrd="0" parTransId="{B796FC2F-1B08-4185-866E-726B657A564D}" sibTransId="{3266EC09-81CC-4823-9BF2-4063AC1679FB}"/>
    <dgm:cxn modelId="{D0FED4B7-A451-4EC6-85AB-278938EC9FC4}" srcId="{7962CFB4-2230-4343-A2CB-7AA6FE9CE226}" destId="{51D4523F-76BF-4CE8-967E-6957A340068F}" srcOrd="1" destOrd="0" parTransId="{BE733173-5BEE-4ABE-A7B7-A784C4215FE5}" sibTransId="{3AF96592-6ACA-4604-9804-691D56AC87E7}"/>
    <dgm:cxn modelId="{760CDDC3-1BA8-4DAF-A2D9-FD742520F00E}" type="presOf" srcId="{51D4523F-76BF-4CE8-967E-6957A340068F}" destId="{EC06FAF1-AE85-4CB6-9C3A-AEEA6B89607B}" srcOrd="0" destOrd="1" presId="urn:microsoft.com/office/officeart/2005/8/layout/list1"/>
    <dgm:cxn modelId="{68C3C4C8-DEE0-404D-886A-60E2FD06098E}" type="presOf" srcId="{7962CFB4-2230-4343-A2CB-7AA6FE9CE226}" destId="{211274D2-EAFA-4C67-9A65-30F33296FB0E}" srcOrd="1" destOrd="0" presId="urn:microsoft.com/office/officeart/2005/8/layout/list1"/>
    <dgm:cxn modelId="{80DEA5CE-00BF-4F12-935C-3E56AE9EFDC8}" srcId="{30163374-0AA7-4E72-A4C9-2A0E12B9B757}" destId="{36667A18-2FA4-4FE6-8B04-84972AF50485}" srcOrd="0" destOrd="0" parTransId="{459EB1A6-04C3-499E-AF39-894C57DB76C2}" sibTransId="{CC76F27E-D3C6-4C70-9C1D-1057CEC621CA}"/>
    <dgm:cxn modelId="{6A72A8DA-E4DA-47F0-AC81-BD8944BDF7B6}" srcId="{30163374-0AA7-4E72-A4C9-2A0E12B9B757}" destId="{492970AC-C853-41C5-A639-61D07A30CF03}" srcOrd="1" destOrd="0" parTransId="{E61DDBDA-4CDF-4260-97EE-24A3DEA9B407}" sibTransId="{F3CA2AEB-54E9-46DF-8A61-8BCF7CCC0B2C}"/>
    <dgm:cxn modelId="{A8D4C6DC-2DE3-4D92-92D8-24E62A644FA1}" srcId="{7962CFB4-2230-4343-A2CB-7AA6FE9CE226}" destId="{74D611C9-3FCE-489D-BD6D-C74805F01145}" srcOrd="0" destOrd="0" parTransId="{0CAD7349-C8DD-47C2-9788-8875FC5E9049}" sibTransId="{CF4FDB94-B31A-4850-81E6-656D61253B02}"/>
    <dgm:cxn modelId="{BB893BF3-172F-4D68-9434-4EA5D7388401}" type="presOf" srcId="{0F11B79B-8ABD-42A7-938C-1B6FBCB610AE}" destId="{F1E6A0CC-2DD6-4C47-B194-97363FC2E21F}" srcOrd="0" destOrd="1" presId="urn:microsoft.com/office/officeart/2005/8/layout/list1"/>
    <dgm:cxn modelId="{B639133E-456A-432B-A96A-F268F410703D}" type="presParOf" srcId="{8706ADA3-111C-4456-BC4B-E33209311DD9}" destId="{9201C0BB-168B-450F-9F62-8AB830AE1012}" srcOrd="0" destOrd="0" presId="urn:microsoft.com/office/officeart/2005/8/layout/list1"/>
    <dgm:cxn modelId="{B993D65B-6D84-41BF-B609-E3D56ACFB54D}" type="presParOf" srcId="{9201C0BB-168B-450F-9F62-8AB830AE1012}" destId="{83573C8C-E5F3-4E51-9745-B51F713A8344}" srcOrd="0" destOrd="0" presId="urn:microsoft.com/office/officeart/2005/8/layout/list1"/>
    <dgm:cxn modelId="{6261AD73-DBBC-4247-B11F-6C19787170DD}" type="presParOf" srcId="{9201C0BB-168B-450F-9F62-8AB830AE1012}" destId="{211274D2-EAFA-4C67-9A65-30F33296FB0E}" srcOrd="1" destOrd="0" presId="urn:microsoft.com/office/officeart/2005/8/layout/list1"/>
    <dgm:cxn modelId="{2CE3AB86-A713-4C73-A1F1-911411C1CA25}" type="presParOf" srcId="{8706ADA3-111C-4456-BC4B-E33209311DD9}" destId="{3D379407-3837-459B-8B48-0AAB1FC75757}" srcOrd="1" destOrd="0" presId="urn:microsoft.com/office/officeart/2005/8/layout/list1"/>
    <dgm:cxn modelId="{A6FA4FFD-D7B5-4E12-8E03-B5CAF8E747AF}" type="presParOf" srcId="{8706ADA3-111C-4456-BC4B-E33209311DD9}" destId="{EC06FAF1-AE85-4CB6-9C3A-AEEA6B89607B}" srcOrd="2" destOrd="0" presId="urn:microsoft.com/office/officeart/2005/8/layout/list1"/>
    <dgm:cxn modelId="{1D5B7992-0998-4CAA-B377-D9B5E54F8196}" type="presParOf" srcId="{8706ADA3-111C-4456-BC4B-E33209311DD9}" destId="{79754C71-C929-4152-BF81-CC9499BD7104}" srcOrd="3" destOrd="0" presId="urn:microsoft.com/office/officeart/2005/8/layout/list1"/>
    <dgm:cxn modelId="{F069A21A-DA1B-48F8-BC86-5D19C9F4FECE}" type="presParOf" srcId="{8706ADA3-111C-4456-BC4B-E33209311DD9}" destId="{7CFE0C55-A3B4-4F50-BF1D-CFF47557F8CD}" srcOrd="4" destOrd="0" presId="urn:microsoft.com/office/officeart/2005/8/layout/list1"/>
    <dgm:cxn modelId="{E7E73AF7-F6C3-489F-B415-ECBB55066923}" type="presParOf" srcId="{7CFE0C55-A3B4-4F50-BF1D-CFF47557F8CD}" destId="{6688F66A-87B2-4F24-8FE0-17635ED79DDC}" srcOrd="0" destOrd="0" presId="urn:microsoft.com/office/officeart/2005/8/layout/list1"/>
    <dgm:cxn modelId="{756B09F5-9467-4D91-BD1F-BF50DFC4E169}" type="presParOf" srcId="{7CFE0C55-A3B4-4F50-BF1D-CFF47557F8CD}" destId="{43B9F140-1416-4E69-8EAC-526D410B89E6}" srcOrd="1" destOrd="0" presId="urn:microsoft.com/office/officeart/2005/8/layout/list1"/>
    <dgm:cxn modelId="{0EF56EB1-8352-4397-9643-D2A896B33766}" type="presParOf" srcId="{8706ADA3-111C-4456-BC4B-E33209311DD9}" destId="{484DECBA-6818-4547-8B84-3D0CE3A69ED2}" srcOrd="5" destOrd="0" presId="urn:microsoft.com/office/officeart/2005/8/layout/list1"/>
    <dgm:cxn modelId="{2B7C9940-81CC-4ECF-ABF0-2FB1D5C23576}" type="presParOf" srcId="{8706ADA3-111C-4456-BC4B-E33209311DD9}" destId="{F1E6A0CC-2DD6-4C47-B194-97363FC2E21F}"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BF07D0E-7FD6-4AC5-9407-6201A241A0B1}" type="doc">
      <dgm:prSet loTypeId="urn:microsoft.com/office/officeart/2005/8/layout/matrix2" loCatId="matrix" qsTypeId="urn:microsoft.com/office/officeart/2005/8/quickstyle/simple2" qsCatId="simple" csTypeId="urn:microsoft.com/office/officeart/2005/8/colors/colorful1" csCatId="colorful" phldr="1"/>
      <dgm:spPr/>
      <dgm:t>
        <a:bodyPr/>
        <a:lstStyle/>
        <a:p>
          <a:endParaRPr lang="en-GB"/>
        </a:p>
      </dgm:t>
    </dgm:pt>
    <dgm:pt modelId="{A990308E-AC7E-4B33-A7FC-6A89FCB00574}">
      <dgm:prSet phldrT="[Text]"/>
      <dgm:spPr/>
      <dgm:t>
        <a:bodyPr/>
        <a:lstStyle/>
        <a:p>
          <a:r>
            <a:rPr lang="en-GB" dirty="0"/>
            <a:t>Effective partnership and the importance of building strong, positive, trusting and co-operative relationships.</a:t>
          </a:r>
        </a:p>
      </dgm:t>
    </dgm:pt>
    <dgm:pt modelId="{5A14F776-EC17-4E95-9F51-A3B71E0185DB}" type="parTrans" cxnId="{74E77FFC-D581-4EA6-AEA5-04039F54B193}">
      <dgm:prSet/>
      <dgm:spPr/>
      <dgm:t>
        <a:bodyPr/>
        <a:lstStyle/>
        <a:p>
          <a:endParaRPr lang="en-GB"/>
        </a:p>
      </dgm:t>
    </dgm:pt>
    <dgm:pt modelId="{13EAD3B2-C222-42E3-9106-20C919ECF584}" type="sibTrans" cxnId="{74E77FFC-D581-4EA6-AEA5-04039F54B193}">
      <dgm:prSet/>
      <dgm:spPr/>
      <dgm:t>
        <a:bodyPr/>
        <a:lstStyle/>
        <a:p>
          <a:endParaRPr lang="en-GB"/>
        </a:p>
      </dgm:t>
    </dgm:pt>
    <dgm:pt modelId="{BFAA3E97-AEFC-4F52-90E7-C5E530A1E2DF}">
      <dgm:prSet phldrT="[Text]"/>
      <dgm:spPr/>
      <dgm:t>
        <a:bodyPr/>
        <a:lstStyle/>
        <a:p>
          <a:r>
            <a:rPr lang="en-GB" dirty="0"/>
            <a:t>Respectful, non-blaming, clear and inclusive verbal and non-verbal communication that is adapted to the needs of parents and carers.</a:t>
          </a:r>
        </a:p>
      </dgm:t>
    </dgm:pt>
    <dgm:pt modelId="{9708EF1F-EAB0-4D21-AEA3-9C361B40ECDA}" type="parTrans" cxnId="{2E21C810-7A5D-4D74-83BC-77903498320E}">
      <dgm:prSet/>
      <dgm:spPr/>
      <dgm:t>
        <a:bodyPr/>
        <a:lstStyle/>
        <a:p>
          <a:endParaRPr lang="en-GB"/>
        </a:p>
      </dgm:t>
    </dgm:pt>
    <dgm:pt modelId="{1A262823-86D9-4E0E-99CA-D7EEC5312746}" type="sibTrans" cxnId="{2E21C810-7A5D-4D74-83BC-77903498320E}">
      <dgm:prSet/>
      <dgm:spPr/>
      <dgm:t>
        <a:bodyPr/>
        <a:lstStyle/>
        <a:p>
          <a:endParaRPr lang="en-GB"/>
        </a:p>
      </dgm:t>
    </dgm:pt>
    <dgm:pt modelId="{EA0A1C41-D52E-4FAD-B162-34A7B9168A8D}">
      <dgm:prSet phldrT="[Text]"/>
      <dgm:spPr/>
      <dgm:t>
        <a:bodyPr/>
        <a:lstStyle/>
        <a:p>
          <a:r>
            <a:rPr lang="en-GB" dirty="0"/>
            <a:t>Empowering parents and carers to participate in decision making by equipping them with information, keeping them updated and directing them to further resources.</a:t>
          </a:r>
        </a:p>
      </dgm:t>
    </dgm:pt>
    <dgm:pt modelId="{BBEE61FC-DBD9-4ADE-B18A-320626BEB3A9}" type="parTrans" cxnId="{F18B80B4-61D4-47ED-9E8C-F544CB1160AB}">
      <dgm:prSet/>
      <dgm:spPr/>
      <dgm:t>
        <a:bodyPr/>
        <a:lstStyle/>
        <a:p>
          <a:endParaRPr lang="en-GB"/>
        </a:p>
      </dgm:t>
    </dgm:pt>
    <dgm:pt modelId="{79397F76-F1D4-4FD1-AFBC-8DED62BE438F}" type="sibTrans" cxnId="{F18B80B4-61D4-47ED-9E8C-F544CB1160AB}">
      <dgm:prSet/>
      <dgm:spPr/>
      <dgm:t>
        <a:bodyPr/>
        <a:lstStyle/>
        <a:p>
          <a:endParaRPr lang="en-GB"/>
        </a:p>
      </dgm:t>
    </dgm:pt>
    <dgm:pt modelId="{BF0F19A5-4250-4FB7-81CE-95B535832E19}">
      <dgm:prSet phldrT="[Text]"/>
      <dgm:spPr/>
      <dgm:t>
        <a:bodyPr/>
        <a:lstStyle/>
        <a:p>
          <a:r>
            <a:rPr lang="en-GB" dirty="0"/>
            <a:t>Involving parents and carers in the design of processes and services that affect them. </a:t>
          </a:r>
        </a:p>
      </dgm:t>
    </dgm:pt>
    <dgm:pt modelId="{754843D1-2D5D-449F-8FEE-600B5B046ACD}" type="parTrans" cxnId="{A7A5A5D5-C8DD-4ABD-8B5E-798032579672}">
      <dgm:prSet/>
      <dgm:spPr/>
      <dgm:t>
        <a:bodyPr/>
        <a:lstStyle/>
        <a:p>
          <a:endParaRPr lang="en-GB"/>
        </a:p>
      </dgm:t>
    </dgm:pt>
    <dgm:pt modelId="{540F598F-9FD7-457B-9A34-3C2C6F0B3271}" type="sibTrans" cxnId="{A7A5A5D5-C8DD-4ABD-8B5E-798032579672}">
      <dgm:prSet/>
      <dgm:spPr/>
      <dgm:t>
        <a:bodyPr/>
        <a:lstStyle/>
        <a:p>
          <a:endParaRPr lang="en-GB"/>
        </a:p>
      </dgm:t>
    </dgm:pt>
    <dgm:pt modelId="{CF84BA5B-1F2A-4DA0-BCFE-9D26197B1EB1}" type="pres">
      <dgm:prSet presAssocID="{1BF07D0E-7FD6-4AC5-9407-6201A241A0B1}" presName="matrix" presStyleCnt="0">
        <dgm:presLayoutVars>
          <dgm:chMax val="1"/>
          <dgm:dir/>
          <dgm:resizeHandles val="exact"/>
        </dgm:presLayoutVars>
      </dgm:prSet>
      <dgm:spPr/>
    </dgm:pt>
    <dgm:pt modelId="{B3106C34-EA11-4CA2-9749-BE311B0B4967}" type="pres">
      <dgm:prSet presAssocID="{1BF07D0E-7FD6-4AC5-9407-6201A241A0B1}" presName="axisShape" presStyleLbl="bgShp" presStyleIdx="0" presStyleCnt="1"/>
      <dgm:spPr/>
    </dgm:pt>
    <dgm:pt modelId="{24BFCECC-84D3-4ED1-BB21-217304E0EF72}" type="pres">
      <dgm:prSet presAssocID="{1BF07D0E-7FD6-4AC5-9407-6201A241A0B1}" presName="rect1" presStyleLbl="node1" presStyleIdx="0" presStyleCnt="4">
        <dgm:presLayoutVars>
          <dgm:chMax val="0"/>
          <dgm:chPref val="0"/>
          <dgm:bulletEnabled val="1"/>
        </dgm:presLayoutVars>
      </dgm:prSet>
      <dgm:spPr/>
    </dgm:pt>
    <dgm:pt modelId="{04D36A12-6E51-4733-B1EE-A7FB6AC3B69E}" type="pres">
      <dgm:prSet presAssocID="{1BF07D0E-7FD6-4AC5-9407-6201A241A0B1}" presName="rect2" presStyleLbl="node1" presStyleIdx="1" presStyleCnt="4">
        <dgm:presLayoutVars>
          <dgm:chMax val="0"/>
          <dgm:chPref val="0"/>
          <dgm:bulletEnabled val="1"/>
        </dgm:presLayoutVars>
      </dgm:prSet>
      <dgm:spPr/>
    </dgm:pt>
    <dgm:pt modelId="{7A3D60E0-BC8E-4B48-ABB1-6B1428578124}" type="pres">
      <dgm:prSet presAssocID="{1BF07D0E-7FD6-4AC5-9407-6201A241A0B1}" presName="rect3" presStyleLbl="node1" presStyleIdx="2" presStyleCnt="4">
        <dgm:presLayoutVars>
          <dgm:chMax val="0"/>
          <dgm:chPref val="0"/>
          <dgm:bulletEnabled val="1"/>
        </dgm:presLayoutVars>
      </dgm:prSet>
      <dgm:spPr/>
    </dgm:pt>
    <dgm:pt modelId="{51FF14A2-EB31-4A28-9E19-C576CC93BE48}" type="pres">
      <dgm:prSet presAssocID="{1BF07D0E-7FD6-4AC5-9407-6201A241A0B1}" presName="rect4" presStyleLbl="node1" presStyleIdx="3" presStyleCnt="4">
        <dgm:presLayoutVars>
          <dgm:chMax val="0"/>
          <dgm:chPref val="0"/>
          <dgm:bulletEnabled val="1"/>
        </dgm:presLayoutVars>
      </dgm:prSet>
      <dgm:spPr/>
    </dgm:pt>
  </dgm:ptLst>
  <dgm:cxnLst>
    <dgm:cxn modelId="{2E21C810-7A5D-4D74-83BC-77903498320E}" srcId="{1BF07D0E-7FD6-4AC5-9407-6201A241A0B1}" destId="{BFAA3E97-AEFC-4F52-90E7-C5E530A1E2DF}" srcOrd="1" destOrd="0" parTransId="{9708EF1F-EAB0-4D21-AEA3-9C361B40ECDA}" sibTransId="{1A262823-86D9-4E0E-99CA-D7EEC5312746}"/>
    <dgm:cxn modelId="{17F1DB22-6B89-4768-A0B1-4A4129A2D46E}" type="presOf" srcId="{BFAA3E97-AEFC-4F52-90E7-C5E530A1E2DF}" destId="{04D36A12-6E51-4733-B1EE-A7FB6AC3B69E}" srcOrd="0" destOrd="0" presId="urn:microsoft.com/office/officeart/2005/8/layout/matrix2"/>
    <dgm:cxn modelId="{EE8C453B-8C85-4D6D-8941-51A62D3C65C8}" type="presOf" srcId="{A990308E-AC7E-4B33-A7FC-6A89FCB00574}" destId="{24BFCECC-84D3-4ED1-BB21-217304E0EF72}" srcOrd="0" destOrd="0" presId="urn:microsoft.com/office/officeart/2005/8/layout/matrix2"/>
    <dgm:cxn modelId="{C71F806E-E817-49D1-B219-60DBF799564D}" type="presOf" srcId="{1BF07D0E-7FD6-4AC5-9407-6201A241A0B1}" destId="{CF84BA5B-1F2A-4DA0-BCFE-9D26197B1EB1}" srcOrd="0" destOrd="0" presId="urn:microsoft.com/office/officeart/2005/8/layout/matrix2"/>
    <dgm:cxn modelId="{FC0B2E80-9821-4E66-BC5A-C5684550709D}" type="presOf" srcId="{EA0A1C41-D52E-4FAD-B162-34A7B9168A8D}" destId="{7A3D60E0-BC8E-4B48-ABB1-6B1428578124}" srcOrd="0" destOrd="0" presId="urn:microsoft.com/office/officeart/2005/8/layout/matrix2"/>
    <dgm:cxn modelId="{F18B80B4-61D4-47ED-9E8C-F544CB1160AB}" srcId="{1BF07D0E-7FD6-4AC5-9407-6201A241A0B1}" destId="{EA0A1C41-D52E-4FAD-B162-34A7B9168A8D}" srcOrd="2" destOrd="0" parTransId="{BBEE61FC-DBD9-4ADE-B18A-320626BEB3A9}" sibTransId="{79397F76-F1D4-4FD1-AFBC-8DED62BE438F}"/>
    <dgm:cxn modelId="{A7A5A5D5-C8DD-4ABD-8B5E-798032579672}" srcId="{1BF07D0E-7FD6-4AC5-9407-6201A241A0B1}" destId="{BF0F19A5-4250-4FB7-81CE-95B535832E19}" srcOrd="3" destOrd="0" parTransId="{754843D1-2D5D-449F-8FEE-600B5B046ACD}" sibTransId="{540F598F-9FD7-457B-9A34-3C2C6F0B3271}"/>
    <dgm:cxn modelId="{3F4BEED9-6B71-4096-A696-D20124277B08}" type="presOf" srcId="{BF0F19A5-4250-4FB7-81CE-95B535832E19}" destId="{51FF14A2-EB31-4A28-9E19-C576CC93BE48}" srcOrd="0" destOrd="0" presId="urn:microsoft.com/office/officeart/2005/8/layout/matrix2"/>
    <dgm:cxn modelId="{74E77FFC-D581-4EA6-AEA5-04039F54B193}" srcId="{1BF07D0E-7FD6-4AC5-9407-6201A241A0B1}" destId="{A990308E-AC7E-4B33-A7FC-6A89FCB00574}" srcOrd="0" destOrd="0" parTransId="{5A14F776-EC17-4E95-9F51-A3B71E0185DB}" sibTransId="{13EAD3B2-C222-42E3-9106-20C919ECF584}"/>
    <dgm:cxn modelId="{5DCF115F-B42D-45E7-8BCA-E1563AB8B7AF}" type="presParOf" srcId="{CF84BA5B-1F2A-4DA0-BCFE-9D26197B1EB1}" destId="{B3106C34-EA11-4CA2-9749-BE311B0B4967}" srcOrd="0" destOrd="0" presId="urn:microsoft.com/office/officeart/2005/8/layout/matrix2"/>
    <dgm:cxn modelId="{4146A33C-FF8E-4AE2-A59A-D617C4B38704}" type="presParOf" srcId="{CF84BA5B-1F2A-4DA0-BCFE-9D26197B1EB1}" destId="{24BFCECC-84D3-4ED1-BB21-217304E0EF72}" srcOrd="1" destOrd="0" presId="urn:microsoft.com/office/officeart/2005/8/layout/matrix2"/>
    <dgm:cxn modelId="{E0E86482-B6B6-434C-AF99-C09BE7123991}" type="presParOf" srcId="{CF84BA5B-1F2A-4DA0-BCFE-9D26197B1EB1}" destId="{04D36A12-6E51-4733-B1EE-A7FB6AC3B69E}" srcOrd="2" destOrd="0" presId="urn:microsoft.com/office/officeart/2005/8/layout/matrix2"/>
    <dgm:cxn modelId="{22C69AED-B175-4941-95EC-7CC70ED02A72}" type="presParOf" srcId="{CF84BA5B-1F2A-4DA0-BCFE-9D26197B1EB1}" destId="{7A3D60E0-BC8E-4B48-ABB1-6B1428578124}" srcOrd="3" destOrd="0" presId="urn:microsoft.com/office/officeart/2005/8/layout/matrix2"/>
    <dgm:cxn modelId="{B4D52EFF-E52F-45CA-8334-34BFD7275D87}" type="presParOf" srcId="{CF84BA5B-1F2A-4DA0-BCFE-9D26197B1EB1}" destId="{51FF14A2-EB31-4A28-9E19-C576CC93BE48}"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A51D83-987F-4DA1-A63F-435E96C03494}"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D8FC1DCC-7981-4F5E-81B4-0389C6EE74FA}">
      <dgm:prSet/>
      <dgm:spPr/>
      <dgm:t>
        <a:bodyPr/>
        <a:lstStyle/>
        <a:p>
          <a:r>
            <a:rPr lang="en-GB" dirty="0"/>
            <a:t>Outlines new roles and responsibilities relating to the three statutory partners – Local Authority, Police and Integrated Care Boards (ICB) who have a </a:t>
          </a:r>
          <a:r>
            <a:rPr lang="en-GB" b="1" dirty="0">
              <a:solidFill>
                <a:schemeClr val="accent1"/>
              </a:solidFill>
            </a:rPr>
            <a:t>‘joint and equal duty’ </a:t>
          </a:r>
          <a:r>
            <a:rPr lang="en-GB" dirty="0"/>
            <a:t>to make arrangements to:</a:t>
          </a:r>
          <a:endParaRPr lang="en-US" dirty="0"/>
        </a:p>
      </dgm:t>
    </dgm:pt>
    <dgm:pt modelId="{45BE6F20-A64B-4709-B83D-3F8503872781}" type="parTrans" cxnId="{5D350638-E9C1-4537-8573-21434EA6A0F0}">
      <dgm:prSet/>
      <dgm:spPr/>
      <dgm:t>
        <a:bodyPr/>
        <a:lstStyle/>
        <a:p>
          <a:endParaRPr lang="en-US"/>
        </a:p>
      </dgm:t>
    </dgm:pt>
    <dgm:pt modelId="{D23D0065-138C-4584-B11E-78FFD322D77F}" type="sibTrans" cxnId="{5D350638-E9C1-4537-8573-21434EA6A0F0}">
      <dgm:prSet/>
      <dgm:spPr/>
      <dgm:t>
        <a:bodyPr/>
        <a:lstStyle/>
        <a:p>
          <a:endParaRPr lang="en-US"/>
        </a:p>
      </dgm:t>
    </dgm:pt>
    <dgm:pt modelId="{7D005A44-9F6B-4E99-93FD-61EE95986865}">
      <dgm:prSet/>
      <dgm:spPr/>
      <dgm:t>
        <a:bodyPr/>
        <a:lstStyle/>
        <a:p>
          <a:pPr>
            <a:buFont typeface="Arial" panose="020B0604020202020204" pitchFamily="34" charset="0"/>
            <a:buChar char="•"/>
          </a:pPr>
          <a:r>
            <a:rPr lang="en-GB" dirty="0"/>
            <a:t>Work together as a team to safeguard and promote the welfare of all children in a local area</a:t>
          </a:r>
          <a:endParaRPr lang="en-US" dirty="0"/>
        </a:p>
      </dgm:t>
    </dgm:pt>
    <dgm:pt modelId="{72D42F80-4AB7-41BE-B3DB-970F390CBCA3}" type="parTrans" cxnId="{C428316C-D8F8-48BD-BADB-7BFA0C137579}">
      <dgm:prSet/>
      <dgm:spPr/>
      <dgm:t>
        <a:bodyPr/>
        <a:lstStyle/>
        <a:p>
          <a:endParaRPr lang="en-US"/>
        </a:p>
      </dgm:t>
    </dgm:pt>
    <dgm:pt modelId="{3169160E-2715-4255-BA74-F8C885A90299}" type="sibTrans" cxnId="{C428316C-D8F8-48BD-BADB-7BFA0C137579}">
      <dgm:prSet/>
      <dgm:spPr/>
      <dgm:t>
        <a:bodyPr/>
        <a:lstStyle/>
        <a:p>
          <a:endParaRPr lang="en-US"/>
        </a:p>
      </dgm:t>
    </dgm:pt>
    <dgm:pt modelId="{3D07FB39-FCD3-4FB1-9E86-6536248BFD04}">
      <dgm:prSet/>
      <dgm:spPr/>
      <dgm:t>
        <a:bodyPr/>
        <a:lstStyle/>
        <a:p>
          <a:pPr>
            <a:buFont typeface="Arial" panose="020B0604020202020204" pitchFamily="34" charset="0"/>
            <a:buChar char="•"/>
          </a:pPr>
          <a:r>
            <a:rPr lang="en-GB" dirty="0"/>
            <a:t>Include and develop the role of wider local organisations and agencies. </a:t>
          </a:r>
          <a:endParaRPr lang="en-US" dirty="0"/>
        </a:p>
      </dgm:t>
    </dgm:pt>
    <dgm:pt modelId="{DDDC4DF6-787B-4526-BD9E-609092D6EB00}" type="parTrans" cxnId="{C6D69290-4087-4FE7-B88E-A99890E13CE6}">
      <dgm:prSet/>
      <dgm:spPr/>
      <dgm:t>
        <a:bodyPr/>
        <a:lstStyle/>
        <a:p>
          <a:endParaRPr lang="en-US"/>
        </a:p>
      </dgm:t>
    </dgm:pt>
    <dgm:pt modelId="{B4EF786A-EAC5-437D-A3E9-9877DE781455}" type="sibTrans" cxnId="{C6D69290-4087-4FE7-B88E-A99890E13CE6}">
      <dgm:prSet/>
      <dgm:spPr/>
      <dgm:t>
        <a:bodyPr/>
        <a:lstStyle/>
        <a:p>
          <a:endParaRPr lang="en-US"/>
        </a:p>
      </dgm:t>
    </dgm:pt>
    <dgm:pt modelId="{E4732F89-C7D4-4E09-BD3E-D26056ABE269}">
      <dgm:prSet/>
      <dgm:spPr/>
      <dgm:t>
        <a:bodyPr/>
        <a:lstStyle/>
        <a:p>
          <a:r>
            <a:rPr lang="en-GB" dirty="0"/>
            <a:t>The head of each statutory safeguarding partner will be referred to as the </a:t>
          </a:r>
          <a:r>
            <a:rPr lang="en-GB" b="1" dirty="0">
              <a:solidFill>
                <a:schemeClr val="accent1"/>
              </a:solidFill>
            </a:rPr>
            <a:t>Lead Safeguarding Partner (LSP)</a:t>
          </a:r>
          <a:r>
            <a:rPr lang="en-GB" dirty="0"/>
            <a:t> who in turn will appoint a </a:t>
          </a:r>
          <a:r>
            <a:rPr lang="en-GB" b="1" dirty="0">
              <a:solidFill>
                <a:schemeClr val="accent1"/>
              </a:solidFill>
            </a:rPr>
            <a:t>Delegated Safeguarding Partner (DSP).</a:t>
          </a:r>
          <a:endParaRPr lang="en-US" b="1" dirty="0">
            <a:solidFill>
              <a:schemeClr val="accent1"/>
            </a:solidFill>
          </a:endParaRPr>
        </a:p>
      </dgm:t>
    </dgm:pt>
    <dgm:pt modelId="{00FF95E5-AC64-4961-BBF0-F71C793D9492}" type="parTrans" cxnId="{6185CD24-4587-498F-BCD6-406978D081F8}">
      <dgm:prSet/>
      <dgm:spPr/>
      <dgm:t>
        <a:bodyPr/>
        <a:lstStyle/>
        <a:p>
          <a:endParaRPr lang="en-US"/>
        </a:p>
      </dgm:t>
    </dgm:pt>
    <dgm:pt modelId="{CBDAD617-EFC3-4B77-9D85-38D06C828988}" type="sibTrans" cxnId="{6185CD24-4587-498F-BCD6-406978D081F8}">
      <dgm:prSet/>
      <dgm:spPr/>
      <dgm:t>
        <a:bodyPr/>
        <a:lstStyle/>
        <a:p>
          <a:endParaRPr lang="en-US"/>
        </a:p>
      </dgm:t>
    </dgm:pt>
    <dgm:pt modelId="{133779BE-CD3B-4B0F-AF60-481779DEBCE5}" type="pres">
      <dgm:prSet presAssocID="{DDA51D83-987F-4DA1-A63F-435E96C03494}" presName="root" presStyleCnt="0">
        <dgm:presLayoutVars>
          <dgm:dir/>
          <dgm:resizeHandles val="exact"/>
        </dgm:presLayoutVars>
      </dgm:prSet>
      <dgm:spPr/>
    </dgm:pt>
    <dgm:pt modelId="{33D802F1-EE19-4E88-9BFA-B24C806EF755}" type="pres">
      <dgm:prSet presAssocID="{D8FC1DCC-7981-4F5E-81B4-0389C6EE74FA}" presName="compNode" presStyleCnt="0"/>
      <dgm:spPr/>
    </dgm:pt>
    <dgm:pt modelId="{A03C4779-C461-4413-A7D9-3D345B49CEA2}" type="pres">
      <dgm:prSet presAssocID="{D8FC1DCC-7981-4F5E-81B4-0389C6EE74FA}" presName="bgRect" presStyleLbl="bgShp" presStyleIdx="0" presStyleCnt="2"/>
      <dgm:spPr/>
    </dgm:pt>
    <dgm:pt modelId="{C08455AF-7ED4-40E0-ADE2-1E41358C748D}" type="pres">
      <dgm:prSet presAssocID="{D8FC1DCC-7981-4F5E-81B4-0389C6EE74F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2B8B3F09-CE4B-4F14-BE67-060DF72A658B}" type="pres">
      <dgm:prSet presAssocID="{D8FC1DCC-7981-4F5E-81B4-0389C6EE74FA}" presName="spaceRect" presStyleCnt="0"/>
      <dgm:spPr/>
    </dgm:pt>
    <dgm:pt modelId="{ACE9465A-3398-4E24-8992-50F700C10DFE}" type="pres">
      <dgm:prSet presAssocID="{D8FC1DCC-7981-4F5E-81B4-0389C6EE74FA}" presName="parTx" presStyleLbl="revTx" presStyleIdx="0" presStyleCnt="3">
        <dgm:presLayoutVars>
          <dgm:chMax val="0"/>
          <dgm:chPref val="0"/>
        </dgm:presLayoutVars>
      </dgm:prSet>
      <dgm:spPr/>
    </dgm:pt>
    <dgm:pt modelId="{5EA38FFD-D705-4077-8C6B-E84F489D0716}" type="pres">
      <dgm:prSet presAssocID="{D8FC1DCC-7981-4F5E-81B4-0389C6EE74FA}" presName="desTx" presStyleLbl="revTx" presStyleIdx="1" presStyleCnt="3">
        <dgm:presLayoutVars/>
      </dgm:prSet>
      <dgm:spPr/>
    </dgm:pt>
    <dgm:pt modelId="{2E5264F8-490C-4844-85EB-3C4D30B57284}" type="pres">
      <dgm:prSet presAssocID="{D23D0065-138C-4584-B11E-78FFD322D77F}" presName="sibTrans" presStyleCnt="0"/>
      <dgm:spPr/>
    </dgm:pt>
    <dgm:pt modelId="{622E126D-B2F1-4219-BC45-3AE8346D0197}" type="pres">
      <dgm:prSet presAssocID="{E4732F89-C7D4-4E09-BD3E-D26056ABE269}" presName="compNode" presStyleCnt="0"/>
      <dgm:spPr/>
    </dgm:pt>
    <dgm:pt modelId="{B0F727E1-7C29-4880-968F-884D5770C0BD}" type="pres">
      <dgm:prSet presAssocID="{E4732F89-C7D4-4E09-BD3E-D26056ABE269}" presName="bgRect" presStyleLbl="bgShp" presStyleIdx="1" presStyleCnt="2"/>
      <dgm:spPr/>
    </dgm:pt>
    <dgm:pt modelId="{C45964BA-25B9-4532-AED0-C2BF554BBFF0}" type="pres">
      <dgm:prSet presAssocID="{E4732F89-C7D4-4E09-BD3E-D26056ABE26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Network"/>
        </a:ext>
      </dgm:extLst>
    </dgm:pt>
    <dgm:pt modelId="{F92C7949-62E6-47D0-97C7-531BBEDECB87}" type="pres">
      <dgm:prSet presAssocID="{E4732F89-C7D4-4E09-BD3E-D26056ABE269}" presName="spaceRect" presStyleCnt="0"/>
      <dgm:spPr/>
    </dgm:pt>
    <dgm:pt modelId="{495ED8C9-3955-40B5-AA95-8A3CF2B0FD9B}" type="pres">
      <dgm:prSet presAssocID="{E4732F89-C7D4-4E09-BD3E-D26056ABE269}" presName="parTx" presStyleLbl="revTx" presStyleIdx="2" presStyleCnt="3">
        <dgm:presLayoutVars>
          <dgm:chMax val="0"/>
          <dgm:chPref val="0"/>
        </dgm:presLayoutVars>
      </dgm:prSet>
      <dgm:spPr/>
    </dgm:pt>
  </dgm:ptLst>
  <dgm:cxnLst>
    <dgm:cxn modelId="{6185CD24-4587-498F-BCD6-406978D081F8}" srcId="{DDA51D83-987F-4DA1-A63F-435E96C03494}" destId="{E4732F89-C7D4-4E09-BD3E-D26056ABE269}" srcOrd="1" destOrd="0" parTransId="{00FF95E5-AC64-4961-BBF0-F71C793D9492}" sibTransId="{CBDAD617-EFC3-4B77-9D85-38D06C828988}"/>
    <dgm:cxn modelId="{5A381335-D1F1-42A7-8422-422CA1BFD230}" type="presOf" srcId="{E4732F89-C7D4-4E09-BD3E-D26056ABE269}" destId="{495ED8C9-3955-40B5-AA95-8A3CF2B0FD9B}" srcOrd="0" destOrd="0" presId="urn:microsoft.com/office/officeart/2018/2/layout/IconVerticalSolidList"/>
    <dgm:cxn modelId="{5D350638-E9C1-4537-8573-21434EA6A0F0}" srcId="{DDA51D83-987F-4DA1-A63F-435E96C03494}" destId="{D8FC1DCC-7981-4F5E-81B4-0389C6EE74FA}" srcOrd="0" destOrd="0" parTransId="{45BE6F20-A64B-4709-B83D-3F8503872781}" sibTransId="{D23D0065-138C-4584-B11E-78FFD322D77F}"/>
    <dgm:cxn modelId="{407AB062-03C9-4FE8-A610-83A8FE069A9E}" type="presOf" srcId="{DDA51D83-987F-4DA1-A63F-435E96C03494}" destId="{133779BE-CD3B-4B0F-AF60-481779DEBCE5}" srcOrd="0" destOrd="0" presId="urn:microsoft.com/office/officeart/2018/2/layout/IconVerticalSolidList"/>
    <dgm:cxn modelId="{B0B12F47-91EE-47E5-BE5D-71CCFB9F03CC}" type="presOf" srcId="{3D07FB39-FCD3-4FB1-9E86-6536248BFD04}" destId="{5EA38FFD-D705-4077-8C6B-E84F489D0716}" srcOrd="0" destOrd="1" presId="urn:microsoft.com/office/officeart/2018/2/layout/IconVerticalSolidList"/>
    <dgm:cxn modelId="{C428316C-D8F8-48BD-BADB-7BFA0C137579}" srcId="{D8FC1DCC-7981-4F5E-81B4-0389C6EE74FA}" destId="{7D005A44-9F6B-4E99-93FD-61EE95986865}" srcOrd="0" destOrd="0" parTransId="{72D42F80-4AB7-41BE-B3DB-970F390CBCA3}" sibTransId="{3169160E-2715-4255-BA74-F8C885A90299}"/>
    <dgm:cxn modelId="{C6D69290-4087-4FE7-B88E-A99890E13CE6}" srcId="{D8FC1DCC-7981-4F5E-81B4-0389C6EE74FA}" destId="{3D07FB39-FCD3-4FB1-9E86-6536248BFD04}" srcOrd="1" destOrd="0" parTransId="{DDDC4DF6-787B-4526-BD9E-609092D6EB00}" sibTransId="{B4EF786A-EAC5-437D-A3E9-9877DE781455}"/>
    <dgm:cxn modelId="{AFE94DC2-6916-4718-828F-CA960EF5BB22}" type="presOf" srcId="{7D005A44-9F6B-4E99-93FD-61EE95986865}" destId="{5EA38FFD-D705-4077-8C6B-E84F489D0716}" srcOrd="0" destOrd="0" presId="urn:microsoft.com/office/officeart/2018/2/layout/IconVerticalSolidList"/>
    <dgm:cxn modelId="{9D0437F2-6973-4CF6-9205-4996BB088831}" type="presOf" srcId="{D8FC1DCC-7981-4F5E-81B4-0389C6EE74FA}" destId="{ACE9465A-3398-4E24-8992-50F700C10DFE}" srcOrd="0" destOrd="0" presId="urn:microsoft.com/office/officeart/2018/2/layout/IconVerticalSolidList"/>
    <dgm:cxn modelId="{284A5D2B-CED4-4194-B75C-85981D9253E5}" type="presParOf" srcId="{133779BE-CD3B-4B0F-AF60-481779DEBCE5}" destId="{33D802F1-EE19-4E88-9BFA-B24C806EF755}" srcOrd="0" destOrd="0" presId="urn:microsoft.com/office/officeart/2018/2/layout/IconVerticalSolidList"/>
    <dgm:cxn modelId="{4FCAE2F2-B46A-4962-BB5A-D816098C041A}" type="presParOf" srcId="{33D802F1-EE19-4E88-9BFA-B24C806EF755}" destId="{A03C4779-C461-4413-A7D9-3D345B49CEA2}" srcOrd="0" destOrd="0" presId="urn:microsoft.com/office/officeart/2018/2/layout/IconVerticalSolidList"/>
    <dgm:cxn modelId="{8B8E4078-FF7A-48EA-A2D1-00808F196AC6}" type="presParOf" srcId="{33D802F1-EE19-4E88-9BFA-B24C806EF755}" destId="{C08455AF-7ED4-40E0-ADE2-1E41358C748D}" srcOrd="1" destOrd="0" presId="urn:microsoft.com/office/officeart/2018/2/layout/IconVerticalSolidList"/>
    <dgm:cxn modelId="{15A01C61-E458-4740-9DC1-3254ACA600E7}" type="presParOf" srcId="{33D802F1-EE19-4E88-9BFA-B24C806EF755}" destId="{2B8B3F09-CE4B-4F14-BE67-060DF72A658B}" srcOrd="2" destOrd="0" presId="urn:microsoft.com/office/officeart/2018/2/layout/IconVerticalSolidList"/>
    <dgm:cxn modelId="{71BB1E80-01CC-480C-BBA7-100F0E8051AE}" type="presParOf" srcId="{33D802F1-EE19-4E88-9BFA-B24C806EF755}" destId="{ACE9465A-3398-4E24-8992-50F700C10DFE}" srcOrd="3" destOrd="0" presId="urn:microsoft.com/office/officeart/2018/2/layout/IconVerticalSolidList"/>
    <dgm:cxn modelId="{73D19BC3-236F-4876-BEFA-EB029CDEC0E2}" type="presParOf" srcId="{33D802F1-EE19-4E88-9BFA-B24C806EF755}" destId="{5EA38FFD-D705-4077-8C6B-E84F489D0716}" srcOrd="4" destOrd="0" presId="urn:microsoft.com/office/officeart/2018/2/layout/IconVerticalSolidList"/>
    <dgm:cxn modelId="{56D15347-3ECB-4447-A786-63AD482080B4}" type="presParOf" srcId="{133779BE-CD3B-4B0F-AF60-481779DEBCE5}" destId="{2E5264F8-490C-4844-85EB-3C4D30B57284}" srcOrd="1" destOrd="0" presId="urn:microsoft.com/office/officeart/2018/2/layout/IconVerticalSolidList"/>
    <dgm:cxn modelId="{5B8FD4FC-4834-4BF0-8446-D48C2CB1F499}" type="presParOf" srcId="{133779BE-CD3B-4B0F-AF60-481779DEBCE5}" destId="{622E126D-B2F1-4219-BC45-3AE8346D0197}" srcOrd="2" destOrd="0" presId="urn:microsoft.com/office/officeart/2018/2/layout/IconVerticalSolidList"/>
    <dgm:cxn modelId="{ABFC2C83-280E-48BF-B6D2-2C2E84A8118D}" type="presParOf" srcId="{622E126D-B2F1-4219-BC45-3AE8346D0197}" destId="{B0F727E1-7C29-4880-968F-884D5770C0BD}" srcOrd="0" destOrd="0" presId="urn:microsoft.com/office/officeart/2018/2/layout/IconVerticalSolidList"/>
    <dgm:cxn modelId="{2C59B2D8-3DBF-4BB7-B62D-616A4CD6CA66}" type="presParOf" srcId="{622E126D-B2F1-4219-BC45-3AE8346D0197}" destId="{C45964BA-25B9-4532-AED0-C2BF554BBFF0}" srcOrd="1" destOrd="0" presId="urn:microsoft.com/office/officeart/2018/2/layout/IconVerticalSolidList"/>
    <dgm:cxn modelId="{197BF951-9BF7-4AE4-8751-A7E377A6F573}" type="presParOf" srcId="{622E126D-B2F1-4219-BC45-3AE8346D0197}" destId="{F92C7949-62E6-47D0-97C7-531BBEDECB87}" srcOrd="2" destOrd="0" presId="urn:microsoft.com/office/officeart/2018/2/layout/IconVerticalSolidList"/>
    <dgm:cxn modelId="{6236BE70-CBBF-459B-BE7A-A28477BF712D}" type="presParOf" srcId="{622E126D-B2F1-4219-BC45-3AE8346D0197}" destId="{495ED8C9-3955-40B5-AA95-8A3CF2B0FD9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7C7CA83-DD93-4AB6-960A-C8479C48C8CB}"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88797B9C-5641-40EF-BF5D-DEAFE1D32A09}">
      <dgm:prSet/>
      <dgm:spPr/>
      <dgm:t>
        <a:bodyPr/>
        <a:lstStyle/>
        <a:p>
          <a:r>
            <a:rPr lang="en-GB"/>
            <a:t>Delivery and monitoring of multi-agency priorities and procedures to protect and safeguard children in the local area, in compliance with published arrangements and thresholds. </a:t>
          </a:r>
          <a:endParaRPr lang="en-US"/>
        </a:p>
      </dgm:t>
    </dgm:pt>
    <dgm:pt modelId="{C71521AD-8FFD-426D-83C4-656A6AF40C17}" type="parTrans" cxnId="{877AB48B-F9CD-4E2A-90A2-74E2A4AE6B36}">
      <dgm:prSet/>
      <dgm:spPr/>
      <dgm:t>
        <a:bodyPr/>
        <a:lstStyle/>
        <a:p>
          <a:endParaRPr lang="en-US"/>
        </a:p>
      </dgm:t>
    </dgm:pt>
    <dgm:pt modelId="{33242C3F-E072-4DAF-987F-5A39F11877F6}" type="sibTrans" cxnId="{877AB48B-F9CD-4E2A-90A2-74E2A4AE6B36}">
      <dgm:prSet/>
      <dgm:spPr/>
      <dgm:t>
        <a:bodyPr/>
        <a:lstStyle/>
        <a:p>
          <a:endParaRPr lang="en-US"/>
        </a:p>
      </dgm:t>
    </dgm:pt>
    <dgm:pt modelId="{E81C24C2-B7D5-4D8F-ABAE-DEAA6F61F8FC}">
      <dgm:prSet/>
      <dgm:spPr/>
      <dgm:t>
        <a:bodyPr/>
        <a:lstStyle/>
        <a:p>
          <a:r>
            <a:rPr lang="en-GB" dirty="0"/>
            <a:t>Close partnership working and engagement with education (at strategic and operational level) and other relevant agencies, allowing better identification of and response to harm. </a:t>
          </a:r>
          <a:endParaRPr lang="en-US" dirty="0"/>
        </a:p>
      </dgm:t>
    </dgm:pt>
    <dgm:pt modelId="{EF6B6F6F-4351-411E-9954-243AD37FF937}" type="parTrans" cxnId="{E0004725-A109-4B3F-956D-480015947F7D}">
      <dgm:prSet/>
      <dgm:spPr/>
      <dgm:t>
        <a:bodyPr/>
        <a:lstStyle/>
        <a:p>
          <a:endParaRPr lang="en-US"/>
        </a:p>
      </dgm:t>
    </dgm:pt>
    <dgm:pt modelId="{A0214F36-1C9A-446B-9BE7-3986B8721DAD}" type="sibTrans" cxnId="{E0004725-A109-4B3F-956D-480015947F7D}">
      <dgm:prSet/>
      <dgm:spPr/>
      <dgm:t>
        <a:bodyPr/>
        <a:lstStyle/>
        <a:p>
          <a:endParaRPr lang="en-US"/>
        </a:p>
      </dgm:t>
    </dgm:pt>
    <dgm:pt modelId="{2A127DD3-0D45-416E-9DB1-1B7F4B58AD74}">
      <dgm:prSet/>
      <dgm:spPr/>
      <dgm:t>
        <a:bodyPr/>
        <a:lstStyle/>
        <a:p>
          <a:r>
            <a:rPr lang="en-GB"/>
            <a:t>The implementation of effective information sharing arrangements between agencies, including data sharing that facilitates joint analysis between partner agencies. </a:t>
          </a:r>
          <a:endParaRPr lang="en-US"/>
        </a:p>
      </dgm:t>
    </dgm:pt>
    <dgm:pt modelId="{DACE0CD3-961E-4DDD-83A3-91F9657F0CE9}" type="parTrans" cxnId="{D9644BC8-52FE-44C9-93C3-216CAACFBE6D}">
      <dgm:prSet/>
      <dgm:spPr/>
      <dgm:t>
        <a:bodyPr/>
        <a:lstStyle/>
        <a:p>
          <a:endParaRPr lang="en-US"/>
        </a:p>
      </dgm:t>
    </dgm:pt>
    <dgm:pt modelId="{44764DC8-05D4-4F7E-A165-73D8C8FB1419}" type="sibTrans" cxnId="{D9644BC8-52FE-44C9-93C3-216CAACFBE6D}">
      <dgm:prSet/>
      <dgm:spPr/>
      <dgm:t>
        <a:bodyPr/>
        <a:lstStyle/>
        <a:p>
          <a:endParaRPr lang="en-US"/>
        </a:p>
      </dgm:t>
    </dgm:pt>
    <dgm:pt modelId="{3F0E4130-B1F1-4FDF-9E9C-4BEA7CA59BD4}">
      <dgm:prSet/>
      <dgm:spPr/>
      <dgm:t>
        <a:bodyPr/>
        <a:lstStyle/>
        <a:p>
          <a:r>
            <a:rPr lang="en-GB"/>
            <a:t>Delivery of high-quality and timely rapid reviews and local child safeguarding practice reviews, with the impact of learning from local and national reviews and independent scrutiny clearly evidenced in yearly reports. </a:t>
          </a:r>
          <a:endParaRPr lang="en-US"/>
        </a:p>
      </dgm:t>
    </dgm:pt>
    <dgm:pt modelId="{8184F116-98F0-4638-BBBC-745FD6974B44}" type="parTrans" cxnId="{D849C7BD-8314-40D9-ACB5-269E926E86E8}">
      <dgm:prSet/>
      <dgm:spPr/>
      <dgm:t>
        <a:bodyPr/>
        <a:lstStyle/>
        <a:p>
          <a:endParaRPr lang="en-US"/>
        </a:p>
      </dgm:t>
    </dgm:pt>
    <dgm:pt modelId="{1FD73160-5F4B-4E5E-93EF-0655A2DCB3D4}" type="sibTrans" cxnId="{D849C7BD-8314-40D9-ACB5-269E926E86E8}">
      <dgm:prSet/>
      <dgm:spPr/>
      <dgm:t>
        <a:bodyPr/>
        <a:lstStyle/>
        <a:p>
          <a:endParaRPr lang="en-US"/>
        </a:p>
      </dgm:t>
    </dgm:pt>
    <dgm:pt modelId="{24D05D00-9897-47C9-B2CA-A46D9B7A97A4}">
      <dgm:prSet/>
      <dgm:spPr/>
      <dgm:t>
        <a:bodyPr/>
        <a:lstStyle/>
        <a:p>
          <a:r>
            <a:rPr lang="en-GB" dirty="0"/>
            <a:t>The provision of appropriate multi-agency safeguarding professional development and training.</a:t>
          </a:r>
          <a:endParaRPr lang="en-US" dirty="0"/>
        </a:p>
      </dgm:t>
    </dgm:pt>
    <dgm:pt modelId="{51087341-DC3A-4440-8166-48F3541938DD}" type="parTrans" cxnId="{7D3B0602-862F-4246-9423-372886BFDFAB}">
      <dgm:prSet/>
      <dgm:spPr/>
      <dgm:t>
        <a:bodyPr/>
        <a:lstStyle/>
        <a:p>
          <a:endParaRPr lang="en-US"/>
        </a:p>
      </dgm:t>
    </dgm:pt>
    <dgm:pt modelId="{A6D4A208-AF8C-4DD6-982A-99FAF5DCD0AE}" type="sibTrans" cxnId="{7D3B0602-862F-4246-9423-372886BFDFAB}">
      <dgm:prSet/>
      <dgm:spPr/>
      <dgm:t>
        <a:bodyPr/>
        <a:lstStyle/>
        <a:p>
          <a:endParaRPr lang="en-US"/>
        </a:p>
      </dgm:t>
    </dgm:pt>
    <dgm:pt modelId="{5F7678B9-78CB-416A-A1F4-BF1BA120907C}">
      <dgm:prSet/>
      <dgm:spPr/>
      <dgm:t>
        <a:bodyPr/>
        <a:lstStyle/>
        <a:p>
          <a:r>
            <a:rPr lang="en-GB"/>
            <a:t>Seeking of, and responding to, feedback from children and families about their experiences of services and co-designing services to ensure children from different communities and groups can access the help and protection they need. </a:t>
          </a:r>
          <a:endParaRPr lang="en-US"/>
        </a:p>
      </dgm:t>
    </dgm:pt>
    <dgm:pt modelId="{4F8E3620-869E-4046-8BB1-A34650CCBD2D}" type="parTrans" cxnId="{FC105B16-C4D5-46F4-B0DF-5D838037356B}">
      <dgm:prSet/>
      <dgm:spPr/>
      <dgm:t>
        <a:bodyPr/>
        <a:lstStyle/>
        <a:p>
          <a:endParaRPr lang="en-US"/>
        </a:p>
      </dgm:t>
    </dgm:pt>
    <dgm:pt modelId="{4E7820A8-199D-4320-B9F7-C079F468BB10}" type="sibTrans" cxnId="{FC105B16-C4D5-46F4-B0DF-5D838037356B}">
      <dgm:prSet/>
      <dgm:spPr/>
      <dgm:t>
        <a:bodyPr/>
        <a:lstStyle/>
        <a:p>
          <a:endParaRPr lang="en-US"/>
        </a:p>
      </dgm:t>
    </dgm:pt>
    <dgm:pt modelId="{BCFB89E2-A435-4DF0-BE55-39081FBDF5C3}" type="pres">
      <dgm:prSet presAssocID="{B7C7CA83-DD93-4AB6-960A-C8479C48C8CB}" presName="vert0" presStyleCnt="0">
        <dgm:presLayoutVars>
          <dgm:dir/>
          <dgm:animOne val="branch"/>
          <dgm:animLvl val="lvl"/>
        </dgm:presLayoutVars>
      </dgm:prSet>
      <dgm:spPr/>
    </dgm:pt>
    <dgm:pt modelId="{8946E9D7-CD30-41A5-A328-B8716D0CC61D}" type="pres">
      <dgm:prSet presAssocID="{88797B9C-5641-40EF-BF5D-DEAFE1D32A09}" presName="thickLine" presStyleLbl="alignNode1" presStyleIdx="0" presStyleCnt="6"/>
      <dgm:spPr/>
    </dgm:pt>
    <dgm:pt modelId="{555D5734-4F66-4C42-AB0F-18968EBE0ECD}" type="pres">
      <dgm:prSet presAssocID="{88797B9C-5641-40EF-BF5D-DEAFE1D32A09}" presName="horz1" presStyleCnt="0"/>
      <dgm:spPr/>
    </dgm:pt>
    <dgm:pt modelId="{3F2A0322-8F19-4B60-96B9-B3B2EB169374}" type="pres">
      <dgm:prSet presAssocID="{88797B9C-5641-40EF-BF5D-DEAFE1D32A09}" presName="tx1" presStyleLbl="revTx" presStyleIdx="0" presStyleCnt="6"/>
      <dgm:spPr/>
    </dgm:pt>
    <dgm:pt modelId="{40A1ED1F-6A07-4F97-99CB-DB81F3F28A3D}" type="pres">
      <dgm:prSet presAssocID="{88797B9C-5641-40EF-BF5D-DEAFE1D32A09}" presName="vert1" presStyleCnt="0"/>
      <dgm:spPr/>
    </dgm:pt>
    <dgm:pt modelId="{F9AEE7C5-7190-423C-9C51-8A4C1EC8D677}" type="pres">
      <dgm:prSet presAssocID="{E81C24C2-B7D5-4D8F-ABAE-DEAA6F61F8FC}" presName="thickLine" presStyleLbl="alignNode1" presStyleIdx="1" presStyleCnt="6"/>
      <dgm:spPr/>
    </dgm:pt>
    <dgm:pt modelId="{A32AECF2-00FD-41BF-9F40-CE921747D4A0}" type="pres">
      <dgm:prSet presAssocID="{E81C24C2-B7D5-4D8F-ABAE-DEAA6F61F8FC}" presName="horz1" presStyleCnt="0"/>
      <dgm:spPr/>
    </dgm:pt>
    <dgm:pt modelId="{79E625D8-74D3-4D7D-BF94-BE018E020247}" type="pres">
      <dgm:prSet presAssocID="{E81C24C2-B7D5-4D8F-ABAE-DEAA6F61F8FC}" presName="tx1" presStyleLbl="revTx" presStyleIdx="1" presStyleCnt="6"/>
      <dgm:spPr/>
    </dgm:pt>
    <dgm:pt modelId="{2649A990-1D24-4438-A00D-02FB68F3EB07}" type="pres">
      <dgm:prSet presAssocID="{E81C24C2-B7D5-4D8F-ABAE-DEAA6F61F8FC}" presName="vert1" presStyleCnt="0"/>
      <dgm:spPr/>
    </dgm:pt>
    <dgm:pt modelId="{E489ABBB-F83D-4D76-AFEA-998F7FB6A3AE}" type="pres">
      <dgm:prSet presAssocID="{2A127DD3-0D45-416E-9DB1-1B7F4B58AD74}" presName="thickLine" presStyleLbl="alignNode1" presStyleIdx="2" presStyleCnt="6"/>
      <dgm:spPr/>
    </dgm:pt>
    <dgm:pt modelId="{87CB1740-8C62-4D2A-858A-27E210B520F8}" type="pres">
      <dgm:prSet presAssocID="{2A127DD3-0D45-416E-9DB1-1B7F4B58AD74}" presName="horz1" presStyleCnt="0"/>
      <dgm:spPr/>
    </dgm:pt>
    <dgm:pt modelId="{C8FF2846-1CB0-4C98-BEEE-ED23A2DC8743}" type="pres">
      <dgm:prSet presAssocID="{2A127DD3-0D45-416E-9DB1-1B7F4B58AD74}" presName="tx1" presStyleLbl="revTx" presStyleIdx="2" presStyleCnt="6"/>
      <dgm:spPr/>
    </dgm:pt>
    <dgm:pt modelId="{C8EE3427-4162-4972-9C70-3F7D2254EFB4}" type="pres">
      <dgm:prSet presAssocID="{2A127DD3-0D45-416E-9DB1-1B7F4B58AD74}" presName="vert1" presStyleCnt="0"/>
      <dgm:spPr/>
    </dgm:pt>
    <dgm:pt modelId="{40AC1C20-5B40-42A2-B698-3C0D7EF7F262}" type="pres">
      <dgm:prSet presAssocID="{3F0E4130-B1F1-4FDF-9E9C-4BEA7CA59BD4}" presName="thickLine" presStyleLbl="alignNode1" presStyleIdx="3" presStyleCnt="6"/>
      <dgm:spPr/>
    </dgm:pt>
    <dgm:pt modelId="{A18A33EB-D686-4A90-8DCD-ECB3219FA441}" type="pres">
      <dgm:prSet presAssocID="{3F0E4130-B1F1-4FDF-9E9C-4BEA7CA59BD4}" presName="horz1" presStyleCnt="0"/>
      <dgm:spPr/>
    </dgm:pt>
    <dgm:pt modelId="{9449BC74-CF90-43FE-BA2B-32956F15D625}" type="pres">
      <dgm:prSet presAssocID="{3F0E4130-B1F1-4FDF-9E9C-4BEA7CA59BD4}" presName="tx1" presStyleLbl="revTx" presStyleIdx="3" presStyleCnt="6"/>
      <dgm:spPr/>
    </dgm:pt>
    <dgm:pt modelId="{C3E3298C-746D-44E0-B98A-4A1998B115BA}" type="pres">
      <dgm:prSet presAssocID="{3F0E4130-B1F1-4FDF-9E9C-4BEA7CA59BD4}" presName="vert1" presStyleCnt="0"/>
      <dgm:spPr/>
    </dgm:pt>
    <dgm:pt modelId="{B3B5A09D-D901-4875-8FDA-5B0A040A899A}" type="pres">
      <dgm:prSet presAssocID="{24D05D00-9897-47C9-B2CA-A46D9B7A97A4}" presName="thickLine" presStyleLbl="alignNode1" presStyleIdx="4" presStyleCnt="6"/>
      <dgm:spPr/>
    </dgm:pt>
    <dgm:pt modelId="{0A46C378-D99B-4EE6-91A0-85BB825BD8FE}" type="pres">
      <dgm:prSet presAssocID="{24D05D00-9897-47C9-B2CA-A46D9B7A97A4}" presName="horz1" presStyleCnt="0"/>
      <dgm:spPr/>
    </dgm:pt>
    <dgm:pt modelId="{B176559A-436A-4756-8248-A48C461B6085}" type="pres">
      <dgm:prSet presAssocID="{24D05D00-9897-47C9-B2CA-A46D9B7A97A4}" presName="tx1" presStyleLbl="revTx" presStyleIdx="4" presStyleCnt="6"/>
      <dgm:spPr/>
    </dgm:pt>
    <dgm:pt modelId="{F36AD182-70B1-48E1-8B96-74EA24768127}" type="pres">
      <dgm:prSet presAssocID="{24D05D00-9897-47C9-B2CA-A46D9B7A97A4}" presName="vert1" presStyleCnt="0"/>
      <dgm:spPr/>
    </dgm:pt>
    <dgm:pt modelId="{2BA99D43-BD2E-4280-B22A-21BB015DE28E}" type="pres">
      <dgm:prSet presAssocID="{5F7678B9-78CB-416A-A1F4-BF1BA120907C}" presName="thickLine" presStyleLbl="alignNode1" presStyleIdx="5" presStyleCnt="6"/>
      <dgm:spPr/>
    </dgm:pt>
    <dgm:pt modelId="{07846B38-B29B-458D-B8D4-DCC65C829102}" type="pres">
      <dgm:prSet presAssocID="{5F7678B9-78CB-416A-A1F4-BF1BA120907C}" presName="horz1" presStyleCnt="0"/>
      <dgm:spPr/>
    </dgm:pt>
    <dgm:pt modelId="{F951AB24-B630-48E5-8561-FB8785ED4517}" type="pres">
      <dgm:prSet presAssocID="{5F7678B9-78CB-416A-A1F4-BF1BA120907C}" presName="tx1" presStyleLbl="revTx" presStyleIdx="5" presStyleCnt="6"/>
      <dgm:spPr/>
    </dgm:pt>
    <dgm:pt modelId="{A7B8861D-C9B2-4336-A13C-7038C90760D8}" type="pres">
      <dgm:prSet presAssocID="{5F7678B9-78CB-416A-A1F4-BF1BA120907C}" presName="vert1" presStyleCnt="0"/>
      <dgm:spPr/>
    </dgm:pt>
  </dgm:ptLst>
  <dgm:cxnLst>
    <dgm:cxn modelId="{7D3B0602-862F-4246-9423-372886BFDFAB}" srcId="{B7C7CA83-DD93-4AB6-960A-C8479C48C8CB}" destId="{24D05D00-9897-47C9-B2CA-A46D9B7A97A4}" srcOrd="4" destOrd="0" parTransId="{51087341-DC3A-4440-8166-48F3541938DD}" sibTransId="{A6D4A208-AF8C-4DD6-982A-99FAF5DCD0AE}"/>
    <dgm:cxn modelId="{FC105B16-C4D5-46F4-B0DF-5D838037356B}" srcId="{B7C7CA83-DD93-4AB6-960A-C8479C48C8CB}" destId="{5F7678B9-78CB-416A-A1F4-BF1BA120907C}" srcOrd="5" destOrd="0" parTransId="{4F8E3620-869E-4046-8BB1-A34650CCBD2D}" sibTransId="{4E7820A8-199D-4320-B9F7-C079F468BB10}"/>
    <dgm:cxn modelId="{E0004725-A109-4B3F-956D-480015947F7D}" srcId="{B7C7CA83-DD93-4AB6-960A-C8479C48C8CB}" destId="{E81C24C2-B7D5-4D8F-ABAE-DEAA6F61F8FC}" srcOrd="1" destOrd="0" parTransId="{EF6B6F6F-4351-411E-9954-243AD37FF937}" sibTransId="{A0214F36-1C9A-446B-9BE7-3986B8721DAD}"/>
    <dgm:cxn modelId="{ECD22E4C-B9B0-4CA8-BCD4-C0640D19A591}" type="presOf" srcId="{88797B9C-5641-40EF-BF5D-DEAFE1D32A09}" destId="{3F2A0322-8F19-4B60-96B9-B3B2EB169374}" srcOrd="0" destOrd="0" presId="urn:microsoft.com/office/officeart/2008/layout/LinedList"/>
    <dgm:cxn modelId="{A22C056E-5120-4AE9-BD15-B1F6D12D199D}" type="presOf" srcId="{B7C7CA83-DD93-4AB6-960A-C8479C48C8CB}" destId="{BCFB89E2-A435-4DF0-BE55-39081FBDF5C3}" srcOrd="0" destOrd="0" presId="urn:microsoft.com/office/officeart/2008/layout/LinedList"/>
    <dgm:cxn modelId="{33AE0D73-E685-4BFF-BA00-F7DC3D32EA28}" type="presOf" srcId="{5F7678B9-78CB-416A-A1F4-BF1BA120907C}" destId="{F951AB24-B630-48E5-8561-FB8785ED4517}" srcOrd="0" destOrd="0" presId="urn:microsoft.com/office/officeart/2008/layout/LinedList"/>
    <dgm:cxn modelId="{FD039053-D98C-4430-8188-38BC82969AD3}" type="presOf" srcId="{2A127DD3-0D45-416E-9DB1-1B7F4B58AD74}" destId="{C8FF2846-1CB0-4C98-BEEE-ED23A2DC8743}" srcOrd="0" destOrd="0" presId="urn:microsoft.com/office/officeart/2008/layout/LinedList"/>
    <dgm:cxn modelId="{877AB48B-F9CD-4E2A-90A2-74E2A4AE6B36}" srcId="{B7C7CA83-DD93-4AB6-960A-C8479C48C8CB}" destId="{88797B9C-5641-40EF-BF5D-DEAFE1D32A09}" srcOrd="0" destOrd="0" parTransId="{C71521AD-8FFD-426D-83C4-656A6AF40C17}" sibTransId="{33242C3F-E072-4DAF-987F-5A39F11877F6}"/>
    <dgm:cxn modelId="{D849C7BD-8314-40D9-ACB5-269E926E86E8}" srcId="{B7C7CA83-DD93-4AB6-960A-C8479C48C8CB}" destId="{3F0E4130-B1F1-4FDF-9E9C-4BEA7CA59BD4}" srcOrd="3" destOrd="0" parTransId="{8184F116-98F0-4638-BBBC-745FD6974B44}" sibTransId="{1FD73160-5F4B-4E5E-93EF-0655A2DCB3D4}"/>
    <dgm:cxn modelId="{A75EEBC1-F0F9-4CD4-A5DA-A9888E391E0D}" type="presOf" srcId="{3F0E4130-B1F1-4FDF-9E9C-4BEA7CA59BD4}" destId="{9449BC74-CF90-43FE-BA2B-32956F15D625}" srcOrd="0" destOrd="0" presId="urn:microsoft.com/office/officeart/2008/layout/LinedList"/>
    <dgm:cxn modelId="{D9644BC8-52FE-44C9-93C3-216CAACFBE6D}" srcId="{B7C7CA83-DD93-4AB6-960A-C8479C48C8CB}" destId="{2A127DD3-0D45-416E-9DB1-1B7F4B58AD74}" srcOrd="2" destOrd="0" parTransId="{DACE0CD3-961E-4DDD-83A3-91F9657F0CE9}" sibTransId="{44764DC8-05D4-4F7E-A165-73D8C8FB1419}"/>
    <dgm:cxn modelId="{F2B0B3CE-CAE3-4D75-A81A-BF83C40EBEC3}" type="presOf" srcId="{E81C24C2-B7D5-4D8F-ABAE-DEAA6F61F8FC}" destId="{79E625D8-74D3-4D7D-BF94-BE018E020247}" srcOrd="0" destOrd="0" presId="urn:microsoft.com/office/officeart/2008/layout/LinedList"/>
    <dgm:cxn modelId="{7DEA60D8-26F9-4624-9FEF-746FAE60C68C}" type="presOf" srcId="{24D05D00-9897-47C9-B2CA-A46D9B7A97A4}" destId="{B176559A-436A-4756-8248-A48C461B6085}" srcOrd="0" destOrd="0" presId="urn:microsoft.com/office/officeart/2008/layout/LinedList"/>
    <dgm:cxn modelId="{347BE7C0-3EA9-4F4E-852E-6FD1BE5FC9CF}" type="presParOf" srcId="{BCFB89E2-A435-4DF0-BE55-39081FBDF5C3}" destId="{8946E9D7-CD30-41A5-A328-B8716D0CC61D}" srcOrd="0" destOrd="0" presId="urn:microsoft.com/office/officeart/2008/layout/LinedList"/>
    <dgm:cxn modelId="{D13BC914-FB66-4286-8A00-0D180888B721}" type="presParOf" srcId="{BCFB89E2-A435-4DF0-BE55-39081FBDF5C3}" destId="{555D5734-4F66-4C42-AB0F-18968EBE0ECD}" srcOrd="1" destOrd="0" presId="urn:microsoft.com/office/officeart/2008/layout/LinedList"/>
    <dgm:cxn modelId="{10E1742C-40F2-4954-80DD-EC363D009E25}" type="presParOf" srcId="{555D5734-4F66-4C42-AB0F-18968EBE0ECD}" destId="{3F2A0322-8F19-4B60-96B9-B3B2EB169374}" srcOrd="0" destOrd="0" presId="urn:microsoft.com/office/officeart/2008/layout/LinedList"/>
    <dgm:cxn modelId="{A4A8E779-D4CF-4417-B8D5-179312EA15FD}" type="presParOf" srcId="{555D5734-4F66-4C42-AB0F-18968EBE0ECD}" destId="{40A1ED1F-6A07-4F97-99CB-DB81F3F28A3D}" srcOrd="1" destOrd="0" presId="urn:microsoft.com/office/officeart/2008/layout/LinedList"/>
    <dgm:cxn modelId="{1EE6BA5C-22C3-4074-861E-F0AE996AAB70}" type="presParOf" srcId="{BCFB89E2-A435-4DF0-BE55-39081FBDF5C3}" destId="{F9AEE7C5-7190-423C-9C51-8A4C1EC8D677}" srcOrd="2" destOrd="0" presId="urn:microsoft.com/office/officeart/2008/layout/LinedList"/>
    <dgm:cxn modelId="{7EFC79A8-D69D-49CC-9250-689BBC92D2DE}" type="presParOf" srcId="{BCFB89E2-A435-4DF0-BE55-39081FBDF5C3}" destId="{A32AECF2-00FD-41BF-9F40-CE921747D4A0}" srcOrd="3" destOrd="0" presId="urn:microsoft.com/office/officeart/2008/layout/LinedList"/>
    <dgm:cxn modelId="{9D242984-5C4A-4610-9EF1-D9A0A625BB32}" type="presParOf" srcId="{A32AECF2-00FD-41BF-9F40-CE921747D4A0}" destId="{79E625D8-74D3-4D7D-BF94-BE018E020247}" srcOrd="0" destOrd="0" presId="urn:microsoft.com/office/officeart/2008/layout/LinedList"/>
    <dgm:cxn modelId="{03FE966B-5E1E-4A29-BF45-0B70879A6102}" type="presParOf" srcId="{A32AECF2-00FD-41BF-9F40-CE921747D4A0}" destId="{2649A990-1D24-4438-A00D-02FB68F3EB07}" srcOrd="1" destOrd="0" presId="urn:microsoft.com/office/officeart/2008/layout/LinedList"/>
    <dgm:cxn modelId="{A8056461-E54F-4743-9BD9-C7D35DDE816C}" type="presParOf" srcId="{BCFB89E2-A435-4DF0-BE55-39081FBDF5C3}" destId="{E489ABBB-F83D-4D76-AFEA-998F7FB6A3AE}" srcOrd="4" destOrd="0" presId="urn:microsoft.com/office/officeart/2008/layout/LinedList"/>
    <dgm:cxn modelId="{FE458544-FED8-4AAD-B31D-D99140E9A5AB}" type="presParOf" srcId="{BCFB89E2-A435-4DF0-BE55-39081FBDF5C3}" destId="{87CB1740-8C62-4D2A-858A-27E210B520F8}" srcOrd="5" destOrd="0" presId="urn:microsoft.com/office/officeart/2008/layout/LinedList"/>
    <dgm:cxn modelId="{CDB96E07-A87A-4D9B-BCB3-7EE3C89A518E}" type="presParOf" srcId="{87CB1740-8C62-4D2A-858A-27E210B520F8}" destId="{C8FF2846-1CB0-4C98-BEEE-ED23A2DC8743}" srcOrd="0" destOrd="0" presId="urn:microsoft.com/office/officeart/2008/layout/LinedList"/>
    <dgm:cxn modelId="{687253D4-6E35-48A0-9F69-AAC6FF3BDB84}" type="presParOf" srcId="{87CB1740-8C62-4D2A-858A-27E210B520F8}" destId="{C8EE3427-4162-4972-9C70-3F7D2254EFB4}" srcOrd="1" destOrd="0" presId="urn:microsoft.com/office/officeart/2008/layout/LinedList"/>
    <dgm:cxn modelId="{D4596DCE-6C36-4B41-A79F-D1A2E1A141BA}" type="presParOf" srcId="{BCFB89E2-A435-4DF0-BE55-39081FBDF5C3}" destId="{40AC1C20-5B40-42A2-B698-3C0D7EF7F262}" srcOrd="6" destOrd="0" presId="urn:microsoft.com/office/officeart/2008/layout/LinedList"/>
    <dgm:cxn modelId="{DEE2B276-0DC0-4DAA-A87F-006EFCFAAA84}" type="presParOf" srcId="{BCFB89E2-A435-4DF0-BE55-39081FBDF5C3}" destId="{A18A33EB-D686-4A90-8DCD-ECB3219FA441}" srcOrd="7" destOrd="0" presId="urn:microsoft.com/office/officeart/2008/layout/LinedList"/>
    <dgm:cxn modelId="{F9BA7537-BAFD-427A-B895-54579D4E1F93}" type="presParOf" srcId="{A18A33EB-D686-4A90-8DCD-ECB3219FA441}" destId="{9449BC74-CF90-43FE-BA2B-32956F15D625}" srcOrd="0" destOrd="0" presId="urn:microsoft.com/office/officeart/2008/layout/LinedList"/>
    <dgm:cxn modelId="{FDFCEEC3-388A-40AF-BB20-25D726936240}" type="presParOf" srcId="{A18A33EB-D686-4A90-8DCD-ECB3219FA441}" destId="{C3E3298C-746D-44E0-B98A-4A1998B115BA}" srcOrd="1" destOrd="0" presId="urn:microsoft.com/office/officeart/2008/layout/LinedList"/>
    <dgm:cxn modelId="{0704A99A-20CA-4E09-8DCC-2F2A021B6C02}" type="presParOf" srcId="{BCFB89E2-A435-4DF0-BE55-39081FBDF5C3}" destId="{B3B5A09D-D901-4875-8FDA-5B0A040A899A}" srcOrd="8" destOrd="0" presId="urn:microsoft.com/office/officeart/2008/layout/LinedList"/>
    <dgm:cxn modelId="{1106373A-1391-4AFB-AE15-6C6AFD6A5C17}" type="presParOf" srcId="{BCFB89E2-A435-4DF0-BE55-39081FBDF5C3}" destId="{0A46C378-D99B-4EE6-91A0-85BB825BD8FE}" srcOrd="9" destOrd="0" presId="urn:microsoft.com/office/officeart/2008/layout/LinedList"/>
    <dgm:cxn modelId="{91B5D53E-D228-47C8-83E5-DA0293A03468}" type="presParOf" srcId="{0A46C378-D99B-4EE6-91A0-85BB825BD8FE}" destId="{B176559A-436A-4756-8248-A48C461B6085}" srcOrd="0" destOrd="0" presId="urn:microsoft.com/office/officeart/2008/layout/LinedList"/>
    <dgm:cxn modelId="{280AC7D5-82DC-4C21-AA0F-9894D62AB70B}" type="presParOf" srcId="{0A46C378-D99B-4EE6-91A0-85BB825BD8FE}" destId="{F36AD182-70B1-48E1-8B96-74EA24768127}" srcOrd="1" destOrd="0" presId="urn:microsoft.com/office/officeart/2008/layout/LinedList"/>
    <dgm:cxn modelId="{2C8169F1-54EF-4ABD-94C8-06E7AFDA5AD5}" type="presParOf" srcId="{BCFB89E2-A435-4DF0-BE55-39081FBDF5C3}" destId="{2BA99D43-BD2E-4280-B22A-21BB015DE28E}" srcOrd="10" destOrd="0" presId="urn:microsoft.com/office/officeart/2008/layout/LinedList"/>
    <dgm:cxn modelId="{4DB12919-09F5-4D66-8996-1E0F281E1238}" type="presParOf" srcId="{BCFB89E2-A435-4DF0-BE55-39081FBDF5C3}" destId="{07846B38-B29B-458D-B8D4-DCC65C829102}" srcOrd="11" destOrd="0" presId="urn:microsoft.com/office/officeart/2008/layout/LinedList"/>
    <dgm:cxn modelId="{414F0901-F33A-43FB-9F1B-1482EF0C73B0}" type="presParOf" srcId="{07846B38-B29B-458D-B8D4-DCC65C829102}" destId="{F951AB24-B630-48E5-8561-FB8785ED4517}" srcOrd="0" destOrd="0" presId="urn:microsoft.com/office/officeart/2008/layout/LinedList"/>
    <dgm:cxn modelId="{6DD814A3-ACD2-43EE-9509-DBFD4FB97E9A}" type="presParOf" srcId="{07846B38-B29B-458D-B8D4-DCC65C829102}" destId="{A7B8861D-C9B2-4336-A13C-7038C90760D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1E0335-0DB1-41D3-9900-2424D6396D83}"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E0016D99-3DB9-4DFD-AB56-E2E4915C5ED9}">
      <dgm:prSet/>
      <dgm:spPr/>
      <dgm:t>
        <a:bodyPr/>
        <a:lstStyle/>
        <a:p>
          <a:r>
            <a:rPr lang="en-GB" dirty="0"/>
            <a:t>To develop strategic links, support and hold to account all LSPs in fulfilling their safeguarding duties for children. </a:t>
          </a:r>
          <a:endParaRPr lang="en-US" dirty="0"/>
        </a:p>
      </dgm:t>
    </dgm:pt>
    <dgm:pt modelId="{0F407790-7836-41BF-A5C8-4FAD6B7A3765}" type="parTrans" cxnId="{A913D3F9-9B6D-45E2-9047-C16D44823484}">
      <dgm:prSet/>
      <dgm:spPr/>
      <dgm:t>
        <a:bodyPr/>
        <a:lstStyle/>
        <a:p>
          <a:endParaRPr lang="en-US"/>
        </a:p>
      </dgm:t>
    </dgm:pt>
    <dgm:pt modelId="{18F3F4D2-5F65-43F6-87D3-5CB4B2149943}" type="sibTrans" cxnId="{A913D3F9-9B6D-45E2-9047-C16D44823484}">
      <dgm:prSet/>
      <dgm:spPr/>
      <dgm:t>
        <a:bodyPr/>
        <a:lstStyle/>
        <a:p>
          <a:endParaRPr lang="en-US"/>
        </a:p>
      </dgm:t>
    </dgm:pt>
    <dgm:pt modelId="{A45744BB-8819-4633-AF4E-8DFD87EF705F}">
      <dgm:prSet/>
      <dgm:spPr/>
      <dgm:t>
        <a:bodyPr/>
        <a:lstStyle/>
        <a:p>
          <a:r>
            <a:rPr lang="en-GB" dirty="0"/>
            <a:t>Ensure that local arrangements are designed to work collaboratively and effectively by encouraging and supporting the development of partnership working between the LSPs, DSPs, independent scrutiny role and Multi-Agency Safeguarding Arrangement subgroups. </a:t>
          </a:r>
          <a:endParaRPr lang="en-US" dirty="0"/>
        </a:p>
      </dgm:t>
    </dgm:pt>
    <dgm:pt modelId="{757564F6-B496-4D65-811D-E2D892AB457B}" type="parTrans" cxnId="{C2FF0131-F94B-4A38-80BA-A1E43681F85D}">
      <dgm:prSet/>
      <dgm:spPr/>
      <dgm:t>
        <a:bodyPr/>
        <a:lstStyle/>
        <a:p>
          <a:endParaRPr lang="en-US"/>
        </a:p>
      </dgm:t>
    </dgm:pt>
    <dgm:pt modelId="{6D8E1F7A-E2E1-46A5-A9BA-382B252204C5}" type="sibTrans" cxnId="{C2FF0131-F94B-4A38-80BA-A1E43681F85D}">
      <dgm:prSet/>
      <dgm:spPr/>
      <dgm:t>
        <a:bodyPr/>
        <a:lstStyle/>
        <a:p>
          <a:endParaRPr lang="en-US"/>
        </a:p>
      </dgm:t>
    </dgm:pt>
    <dgm:pt modelId="{8CE66148-4DF0-48CB-82F6-3895B4432E24}">
      <dgm:prSet/>
      <dgm:spPr/>
      <dgm:t>
        <a:bodyPr/>
        <a:lstStyle/>
        <a:p>
          <a:r>
            <a:rPr lang="en-GB" dirty="0"/>
            <a:t>Chair the meetings of the DSPs, including any additional meetings convened as a response to specific and exceptional circumstances, with the help of the business manager and independent scrutiny role. </a:t>
          </a:r>
          <a:endParaRPr lang="en-US" dirty="0"/>
        </a:p>
      </dgm:t>
    </dgm:pt>
    <dgm:pt modelId="{B8EC216B-ABF8-4227-AD23-44FD2AAD2763}" type="parTrans" cxnId="{97B53FB0-A382-4347-A428-6861B846DB64}">
      <dgm:prSet/>
      <dgm:spPr/>
      <dgm:t>
        <a:bodyPr/>
        <a:lstStyle/>
        <a:p>
          <a:endParaRPr lang="en-US"/>
        </a:p>
      </dgm:t>
    </dgm:pt>
    <dgm:pt modelId="{EB8964A8-5223-4D2E-8F41-D200C289AC33}" type="sibTrans" cxnId="{97B53FB0-A382-4347-A428-6861B846DB64}">
      <dgm:prSet/>
      <dgm:spPr/>
      <dgm:t>
        <a:bodyPr/>
        <a:lstStyle/>
        <a:p>
          <a:endParaRPr lang="en-US"/>
        </a:p>
      </dgm:t>
    </dgm:pt>
    <dgm:pt modelId="{DE267507-BDD4-4938-8AA6-9D30E2878136}">
      <dgm:prSet/>
      <dgm:spPr/>
      <dgm:t>
        <a:bodyPr/>
        <a:lstStyle/>
        <a:p>
          <a:r>
            <a:rPr lang="en-GB"/>
            <a:t>Offer appropriate challenge to ensure that the partners are accountable, and that the local arrangements operate effectively.</a:t>
          </a:r>
          <a:endParaRPr lang="en-US"/>
        </a:p>
      </dgm:t>
    </dgm:pt>
    <dgm:pt modelId="{E3311259-9F96-4A57-ABA4-8FF9508D6D45}" type="parTrans" cxnId="{88F2AB72-01DA-4216-B6C8-E3F7E6854F93}">
      <dgm:prSet/>
      <dgm:spPr/>
      <dgm:t>
        <a:bodyPr/>
        <a:lstStyle/>
        <a:p>
          <a:endParaRPr lang="en-US"/>
        </a:p>
      </dgm:t>
    </dgm:pt>
    <dgm:pt modelId="{80B6E3AB-857C-44B8-B518-E0C8013A2EF7}" type="sibTrans" cxnId="{88F2AB72-01DA-4216-B6C8-E3F7E6854F93}">
      <dgm:prSet/>
      <dgm:spPr/>
      <dgm:t>
        <a:bodyPr/>
        <a:lstStyle/>
        <a:p>
          <a:endParaRPr lang="en-US"/>
        </a:p>
      </dgm:t>
    </dgm:pt>
    <dgm:pt modelId="{9459012F-8DA0-4F04-8D29-006E6D4434EB}" type="pres">
      <dgm:prSet presAssocID="{AF1E0335-0DB1-41D3-9900-2424D6396D83}" presName="vert0" presStyleCnt="0">
        <dgm:presLayoutVars>
          <dgm:dir/>
          <dgm:animOne val="branch"/>
          <dgm:animLvl val="lvl"/>
        </dgm:presLayoutVars>
      </dgm:prSet>
      <dgm:spPr/>
    </dgm:pt>
    <dgm:pt modelId="{BCC221FF-2AAA-4BFD-8F13-51A205240484}" type="pres">
      <dgm:prSet presAssocID="{E0016D99-3DB9-4DFD-AB56-E2E4915C5ED9}" presName="thickLine" presStyleLbl="alignNode1" presStyleIdx="0" presStyleCnt="4"/>
      <dgm:spPr/>
    </dgm:pt>
    <dgm:pt modelId="{527A2FFE-F120-4DD4-96C5-C91CAA78E877}" type="pres">
      <dgm:prSet presAssocID="{E0016D99-3DB9-4DFD-AB56-E2E4915C5ED9}" presName="horz1" presStyleCnt="0"/>
      <dgm:spPr/>
    </dgm:pt>
    <dgm:pt modelId="{23E59FFF-0AAC-4EDA-A3C0-9D2C01E16D16}" type="pres">
      <dgm:prSet presAssocID="{E0016D99-3DB9-4DFD-AB56-E2E4915C5ED9}" presName="tx1" presStyleLbl="revTx" presStyleIdx="0" presStyleCnt="4"/>
      <dgm:spPr/>
    </dgm:pt>
    <dgm:pt modelId="{7D7297DB-D215-47F8-B3C3-94EE989D04EB}" type="pres">
      <dgm:prSet presAssocID="{E0016D99-3DB9-4DFD-AB56-E2E4915C5ED9}" presName="vert1" presStyleCnt="0"/>
      <dgm:spPr/>
    </dgm:pt>
    <dgm:pt modelId="{260EE566-6C34-4904-8F12-37F93A1533AB}" type="pres">
      <dgm:prSet presAssocID="{A45744BB-8819-4633-AF4E-8DFD87EF705F}" presName="thickLine" presStyleLbl="alignNode1" presStyleIdx="1" presStyleCnt="4"/>
      <dgm:spPr/>
    </dgm:pt>
    <dgm:pt modelId="{ABDC7BB4-4BD0-4B9E-9DC8-58DD300BA453}" type="pres">
      <dgm:prSet presAssocID="{A45744BB-8819-4633-AF4E-8DFD87EF705F}" presName="horz1" presStyleCnt="0"/>
      <dgm:spPr/>
    </dgm:pt>
    <dgm:pt modelId="{C4E93A74-86BE-42E1-9494-B0E9817B622C}" type="pres">
      <dgm:prSet presAssocID="{A45744BB-8819-4633-AF4E-8DFD87EF705F}" presName="tx1" presStyleLbl="revTx" presStyleIdx="1" presStyleCnt="4"/>
      <dgm:spPr/>
    </dgm:pt>
    <dgm:pt modelId="{652BCDA5-088A-453C-99EC-026AF5EB9EE0}" type="pres">
      <dgm:prSet presAssocID="{A45744BB-8819-4633-AF4E-8DFD87EF705F}" presName="vert1" presStyleCnt="0"/>
      <dgm:spPr/>
    </dgm:pt>
    <dgm:pt modelId="{888EE347-3AE7-4DE7-A760-798FDB20772B}" type="pres">
      <dgm:prSet presAssocID="{8CE66148-4DF0-48CB-82F6-3895B4432E24}" presName="thickLine" presStyleLbl="alignNode1" presStyleIdx="2" presStyleCnt="4"/>
      <dgm:spPr/>
    </dgm:pt>
    <dgm:pt modelId="{FD553D28-6828-40E7-91DE-113B4928A87E}" type="pres">
      <dgm:prSet presAssocID="{8CE66148-4DF0-48CB-82F6-3895B4432E24}" presName="horz1" presStyleCnt="0"/>
      <dgm:spPr/>
    </dgm:pt>
    <dgm:pt modelId="{79708A9A-922F-4640-ABEA-FEC2945FF26B}" type="pres">
      <dgm:prSet presAssocID="{8CE66148-4DF0-48CB-82F6-3895B4432E24}" presName="tx1" presStyleLbl="revTx" presStyleIdx="2" presStyleCnt="4"/>
      <dgm:spPr/>
    </dgm:pt>
    <dgm:pt modelId="{2959F5CE-C071-4C18-BDE6-9E24C5F0B6C6}" type="pres">
      <dgm:prSet presAssocID="{8CE66148-4DF0-48CB-82F6-3895B4432E24}" presName="vert1" presStyleCnt="0"/>
      <dgm:spPr/>
    </dgm:pt>
    <dgm:pt modelId="{3E1CCB13-F7DC-4DD0-9D87-72B6E794BBF6}" type="pres">
      <dgm:prSet presAssocID="{DE267507-BDD4-4938-8AA6-9D30E2878136}" presName="thickLine" presStyleLbl="alignNode1" presStyleIdx="3" presStyleCnt="4"/>
      <dgm:spPr/>
    </dgm:pt>
    <dgm:pt modelId="{D0479D92-E16F-4168-85BC-794EC79FFA9D}" type="pres">
      <dgm:prSet presAssocID="{DE267507-BDD4-4938-8AA6-9D30E2878136}" presName="horz1" presStyleCnt="0"/>
      <dgm:spPr/>
    </dgm:pt>
    <dgm:pt modelId="{984FCE1C-500D-4023-9FB9-5802A4ED9970}" type="pres">
      <dgm:prSet presAssocID="{DE267507-BDD4-4938-8AA6-9D30E2878136}" presName="tx1" presStyleLbl="revTx" presStyleIdx="3" presStyleCnt="4"/>
      <dgm:spPr/>
    </dgm:pt>
    <dgm:pt modelId="{A003C4DE-C940-443D-8AAF-44A7F99692BE}" type="pres">
      <dgm:prSet presAssocID="{DE267507-BDD4-4938-8AA6-9D30E2878136}" presName="vert1" presStyleCnt="0"/>
      <dgm:spPr/>
    </dgm:pt>
  </dgm:ptLst>
  <dgm:cxnLst>
    <dgm:cxn modelId="{4AEBFA02-DCDE-401E-ABFB-F490DFBA45D9}" type="presOf" srcId="{DE267507-BDD4-4938-8AA6-9D30E2878136}" destId="{984FCE1C-500D-4023-9FB9-5802A4ED9970}" srcOrd="0" destOrd="0" presId="urn:microsoft.com/office/officeart/2008/layout/LinedList"/>
    <dgm:cxn modelId="{8516900F-AE2E-4AEF-830C-6F0BCBA84BF9}" type="presOf" srcId="{A45744BB-8819-4633-AF4E-8DFD87EF705F}" destId="{C4E93A74-86BE-42E1-9494-B0E9817B622C}" srcOrd="0" destOrd="0" presId="urn:microsoft.com/office/officeart/2008/layout/LinedList"/>
    <dgm:cxn modelId="{5260AD2C-4009-4BD4-86DD-4BC76F4174D3}" type="presOf" srcId="{AF1E0335-0DB1-41D3-9900-2424D6396D83}" destId="{9459012F-8DA0-4F04-8D29-006E6D4434EB}" srcOrd="0" destOrd="0" presId="urn:microsoft.com/office/officeart/2008/layout/LinedList"/>
    <dgm:cxn modelId="{C2FF0131-F94B-4A38-80BA-A1E43681F85D}" srcId="{AF1E0335-0DB1-41D3-9900-2424D6396D83}" destId="{A45744BB-8819-4633-AF4E-8DFD87EF705F}" srcOrd="1" destOrd="0" parTransId="{757564F6-B496-4D65-811D-E2D892AB457B}" sibTransId="{6D8E1F7A-E2E1-46A5-A9BA-382B252204C5}"/>
    <dgm:cxn modelId="{B719D433-169C-4C9A-A62D-14DBC40E4356}" type="presOf" srcId="{8CE66148-4DF0-48CB-82F6-3895B4432E24}" destId="{79708A9A-922F-4640-ABEA-FEC2945FF26B}" srcOrd="0" destOrd="0" presId="urn:microsoft.com/office/officeart/2008/layout/LinedList"/>
    <dgm:cxn modelId="{500CBA6C-12D9-473B-BEAE-1DBFE64C5A21}" type="presOf" srcId="{E0016D99-3DB9-4DFD-AB56-E2E4915C5ED9}" destId="{23E59FFF-0AAC-4EDA-A3C0-9D2C01E16D16}" srcOrd="0" destOrd="0" presId="urn:microsoft.com/office/officeart/2008/layout/LinedList"/>
    <dgm:cxn modelId="{88F2AB72-01DA-4216-B6C8-E3F7E6854F93}" srcId="{AF1E0335-0DB1-41D3-9900-2424D6396D83}" destId="{DE267507-BDD4-4938-8AA6-9D30E2878136}" srcOrd="3" destOrd="0" parTransId="{E3311259-9F96-4A57-ABA4-8FF9508D6D45}" sibTransId="{80B6E3AB-857C-44B8-B518-E0C8013A2EF7}"/>
    <dgm:cxn modelId="{97B53FB0-A382-4347-A428-6861B846DB64}" srcId="{AF1E0335-0DB1-41D3-9900-2424D6396D83}" destId="{8CE66148-4DF0-48CB-82F6-3895B4432E24}" srcOrd="2" destOrd="0" parTransId="{B8EC216B-ABF8-4227-AD23-44FD2AAD2763}" sibTransId="{EB8964A8-5223-4D2E-8F41-D200C289AC33}"/>
    <dgm:cxn modelId="{A913D3F9-9B6D-45E2-9047-C16D44823484}" srcId="{AF1E0335-0DB1-41D3-9900-2424D6396D83}" destId="{E0016D99-3DB9-4DFD-AB56-E2E4915C5ED9}" srcOrd="0" destOrd="0" parTransId="{0F407790-7836-41BF-A5C8-4FAD6B7A3765}" sibTransId="{18F3F4D2-5F65-43F6-87D3-5CB4B2149943}"/>
    <dgm:cxn modelId="{4092175E-CC50-491D-A4E8-B0CF2A001CDB}" type="presParOf" srcId="{9459012F-8DA0-4F04-8D29-006E6D4434EB}" destId="{BCC221FF-2AAA-4BFD-8F13-51A205240484}" srcOrd="0" destOrd="0" presId="urn:microsoft.com/office/officeart/2008/layout/LinedList"/>
    <dgm:cxn modelId="{10FECA5B-596F-4D15-BC94-1A604A9592FA}" type="presParOf" srcId="{9459012F-8DA0-4F04-8D29-006E6D4434EB}" destId="{527A2FFE-F120-4DD4-96C5-C91CAA78E877}" srcOrd="1" destOrd="0" presId="urn:microsoft.com/office/officeart/2008/layout/LinedList"/>
    <dgm:cxn modelId="{9C69F3C9-32AB-4277-B371-513E31DBCEED}" type="presParOf" srcId="{527A2FFE-F120-4DD4-96C5-C91CAA78E877}" destId="{23E59FFF-0AAC-4EDA-A3C0-9D2C01E16D16}" srcOrd="0" destOrd="0" presId="urn:microsoft.com/office/officeart/2008/layout/LinedList"/>
    <dgm:cxn modelId="{199559FB-4EF4-43F7-B98E-558CBA53721B}" type="presParOf" srcId="{527A2FFE-F120-4DD4-96C5-C91CAA78E877}" destId="{7D7297DB-D215-47F8-B3C3-94EE989D04EB}" srcOrd="1" destOrd="0" presId="urn:microsoft.com/office/officeart/2008/layout/LinedList"/>
    <dgm:cxn modelId="{FD8CBBBF-42FB-44DD-ABBE-4B0EE3A9FC58}" type="presParOf" srcId="{9459012F-8DA0-4F04-8D29-006E6D4434EB}" destId="{260EE566-6C34-4904-8F12-37F93A1533AB}" srcOrd="2" destOrd="0" presId="urn:microsoft.com/office/officeart/2008/layout/LinedList"/>
    <dgm:cxn modelId="{6297C669-5E64-47D0-8D68-D9CDCA5B0EF3}" type="presParOf" srcId="{9459012F-8DA0-4F04-8D29-006E6D4434EB}" destId="{ABDC7BB4-4BD0-4B9E-9DC8-58DD300BA453}" srcOrd="3" destOrd="0" presId="urn:microsoft.com/office/officeart/2008/layout/LinedList"/>
    <dgm:cxn modelId="{5FF94E80-B5AF-478D-8A71-C13E0F79497F}" type="presParOf" srcId="{ABDC7BB4-4BD0-4B9E-9DC8-58DD300BA453}" destId="{C4E93A74-86BE-42E1-9494-B0E9817B622C}" srcOrd="0" destOrd="0" presId="urn:microsoft.com/office/officeart/2008/layout/LinedList"/>
    <dgm:cxn modelId="{570DE8DD-0C17-43DA-9ACE-C8A14FF9FD0D}" type="presParOf" srcId="{ABDC7BB4-4BD0-4B9E-9DC8-58DD300BA453}" destId="{652BCDA5-088A-453C-99EC-026AF5EB9EE0}" srcOrd="1" destOrd="0" presId="urn:microsoft.com/office/officeart/2008/layout/LinedList"/>
    <dgm:cxn modelId="{C289C3AE-C039-484C-AC4C-019343B69EC1}" type="presParOf" srcId="{9459012F-8DA0-4F04-8D29-006E6D4434EB}" destId="{888EE347-3AE7-4DE7-A760-798FDB20772B}" srcOrd="4" destOrd="0" presId="urn:microsoft.com/office/officeart/2008/layout/LinedList"/>
    <dgm:cxn modelId="{E85A6F82-CEC6-4857-977C-358FA6975D2C}" type="presParOf" srcId="{9459012F-8DA0-4F04-8D29-006E6D4434EB}" destId="{FD553D28-6828-40E7-91DE-113B4928A87E}" srcOrd="5" destOrd="0" presId="urn:microsoft.com/office/officeart/2008/layout/LinedList"/>
    <dgm:cxn modelId="{CFF05102-F4E4-4B48-A790-87F19712A03B}" type="presParOf" srcId="{FD553D28-6828-40E7-91DE-113B4928A87E}" destId="{79708A9A-922F-4640-ABEA-FEC2945FF26B}" srcOrd="0" destOrd="0" presId="urn:microsoft.com/office/officeart/2008/layout/LinedList"/>
    <dgm:cxn modelId="{9A89E327-1A67-484D-B168-C89EB127C47D}" type="presParOf" srcId="{FD553D28-6828-40E7-91DE-113B4928A87E}" destId="{2959F5CE-C071-4C18-BDE6-9E24C5F0B6C6}" srcOrd="1" destOrd="0" presId="urn:microsoft.com/office/officeart/2008/layout/LinedList"/>
    <dgm:cxn modelId="{63557724-CF34-454B-ABCA-F82F1299EF3A}" type="presParOf" srcId="{9459012F-8DA0-4F04-8D29-006E6D4434EB}" destId="{3E1CCB13-F7DC-4DD0-9D87-72B6E794BBF6}" srcOrd="6" destOrd="0" presId="urn:microsoft.com/office/officeart/2008/layout/LinedList"/>
    <dgm:cxn modelId="{E88E9C6C-28BB-478C-9F8E-41F16B26E932}" type="presParOf" srcId="{9459012F-8DA0-4F04-8D29-006E6D4434EB}" destId="{D0479D92-E16F-4168-85BC-794EC79FFA9D}" srcOrd="7" destOrd="0" presId="urn:microsoft.com/office/officeart/2008/layout/LinedList"/>
    <dgm:cxn modelId="{F5FBAE49-1885-4274-BE80-A267E6710690}" type="presParOf" srcId="{D0479D92-E16F-4168-85BC-794EC79FFA9D}" destId="{984FCE1C-500D-4023-9FB9-5802A4ED9970}" srcOrd="0" destOrd="0" presId="urn:microsoft.com/office/officeart/2008/layout/LinedList"/>
    <dgm:cxn modelId="{4AFE70D1-E67D-4D4A-BC99-E6E7EFC6C24E}" type="presParOf" srcId="{D0479D92-E16F-4168-85BC-794EC79FFA9D}" destId="{A003C4DE-C940-443D-8AAF-44A7F99692B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F1E0335-0DB1-41D3-9900-2424D6396D83}"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E0016D99-3DB9-4DFD-AB56-E2E4915C5ED9}">
      <dgm:prSet custT="1"/>
      <dgm:spPr/>
      <dgm:t>
        <a:bodyPr/>
        <a:lstStyle/>
        <a:p>
          <a:r>
            <a:rPr lang="en-GB" sz="1600" dirty="0"/>
            <a:t>The partnership chair has authority, is decisive and enables resource allocation with risk escalation to lead safeguarding partners at the executive. </a:t>
          </a:r>
          <a:endParaRPr lang="en-US" sz="1600" dirty="0"/>
        </a:p>
      </dgm:t>
    </dgm:pt>
    <dgm:pt modelId="{0F407790-7836-41BF-A5C8-4FAD6B7A3765}" type="parTrans" cxnId="{A913D3F9-9B6D-45E2-9047-C16D44823484}">
      <dgm:prSet/>
      <dgm:spPr/>
      <dgm:t>
        <a:bodyPr/>
        <a:lstStyle/>
        <a:p>
          <a:endParaRPr lang="en-US"/>
        </a:p>
      </dgm:t>
    </dgm:pt>
    <dgm:pt modelId="{18F3F4D2-5F65-43F6-87D3-5CB4B2149943}" type="sibTrans" cxnId="{A913D3F9-9B6D-45E2-9047-C16D44823484}">
      <dgm:prSet/>
      <dgm:spPr/>
      <dgm:t>
        <a:bodyPr/>
        <a:lstStyle/>
        <a:p>
          <a:endParaRPr lang="en-US"/>
        </a:p>
      </dgm:t>
    </dgm:pt>
    <dgm:pt modelId="{A45744BB-8819-4633-AF4E-8DFD87EF705F}">
      <dgm:prSet custT="1"/>
      <dgm:spPr/>
      <dgm:t>
        <a:bodyPr/>
        <a:lstStyle/>
        <a:p>
          <a:r>
            <a:rPr lang="en-US" sz="1600" dirty="0"/>
            <a:t>A business management function with adequate resources and capacity to support the partnership chair. </a:t>
          </a:r>
        </a:p>
      </dgm:t>
    </dgm:pt>
    <dgm:pt modelId="{757564F6-B496-4D65-811D-E2D892AB457B}" type="parTrans" cxnId="{C2FF0131-F94B-4A38-80BA-A1E43681F85D}">
      <dgm:prSet/>
      <dgm:spPr/>
      <dgm:t>
        <a:bodyPr/>
        <a:lstStyle/>
        <a:p>
          <a:endParaRPr lang="en-US"/>
        </a:p>
      </dgm:t>
    </dgm:pt>
    <dgm:pt modelId="{6D8E1F7A-E2E1-46A5-A9BA-382B252204C5}" type="sibTrans" cxnId="{C2FF0131-F94B-4A38-80BA-A1E43681F85D}">
      <dgm:prSet/>
      <dgm:spPr/>
      <dgm:t>
        <a:bodyPr/>
        <a:lstStyle/>
        <a:p>
          <a:endParaRPr lang="en-US"/>
        </a:p>
      </dgm:t>
    </dgm:pt>
    <dgm:pt modelId="{8CE66148-4DF0-48CB-82F6-3895B4432E24}">
      <dgm:prSet custT="1"/>
      <dgm:spPr/>
      <dgm:t>
        <a:bodyPr/>
        <a:lstStyle/>
        <a:p>
          <a:r>
            <a:rPr lang="en-GB" sz="1600" dirty="0"/>
            <a:t>A rigorous and effective independent scrutiny function providing challenge to the safeguarding partners.  </a:t>
          </a:r>
          <a:endParaRPr lang="en-US" sz="1600" dirty="0"/>
        </a:p>
      </dgm:t>
    </dgm:pt>
    <dgm:pt modelId="{B8EC216B-ABF8-4227-AD23-44FD2AAD2763}" type="parTrans" cxnId="{97B53FB0-A382-4347-A428-6861B846DB64}">
      <dgm:prSet/>
      <dgm:spPr/>
      <dgm:t>
        <a:bodyPr/>
        <a:lstStyle/>
        <a:p>
          <a:endParaRPr lang="en-US"/>
        </a:p>
      </dgm:t>
    </dgm:pt>
    <dgm:pt modelId="{EB8964A8-5223-4D2E-8F41-D200C289AC33}" type="sibTrans" cxnId="{97B53FB0-A382-4347-A428-6861B846DB64}">
      <dgm:prSet/>
      <dgm:spPr/>
      <dgm:t>
        <a:bodyPr/>
        <a:lstStyle/>
        <a:p>
          <a:endParaRPr lang="en-US"/>
        </a:p>
      </dgm:t>
    </dgm:pt>
    <dgm:pt modelId="{9459012F-8DA0-4F04-8D29-006E6D4434EB}" type="pres">
      <dgm:prSet presAssocID="{AF1E0335-0DB1-41D3-9900-2424D6396D83}" presName="vert0" presStyleCnt="0">
        <dgm:presLayoutVars>
          <dgm:dir/>
          <dgm:animOne val="branch"/>
          <dgm:animLvl val="lvl"/>
        </dgm:presLayoutVars>
      </dgm:prSet>
      <dgm:spPr/>
    </dgm:pt>
    <dgm:pt modelId="{BCC221FF-2AAA-4BFD-8F13-51A205240484}" type="pres">
      <dgm:prSet presAssocID="{E0016D99-3DB9-4DFD-AB56-E2E4915C5ED9}" presName="thickLine" presStyleLbl="alignNode1" presStyleIdx="0" presStyleCnt="3"/>
      <dgm:spPr/>
    </dgm:pt>
    <dgm:pt modelId="{527A2FFE-F120-4DD4-96C5-C91CAA78E877}" type="pres">
      <dgm:prSet presAssocID="{E0016D99-3DB9-4DFD-AB56-E2E4915C5ED9}" presName="horz1" presStyleCnt="0"/>
      <dgm:spPr/>
    </dgm:pt>
    <dgm:pt modelId="{23E59FFF-0AAC-4EDA-A3C0-9D2C01E16D16}" type="pres">
      <dgm:prSet presAssocID="{E0016D99-3DB9-4DFD-AB56-E2E4915C5ED9}" presName="tx1" presStyleLbl="revTx" presStyleIdx="0" presStyleCnt="3" custLinFactNeighborX="-1300" custLinFactNeighborY="-9067"/>
      <dgm:spPr/>
    </dgm:pt>
    <dgm:pt modelId="{7D7297DB-D215-47F8-B3C3-94EE989D04EB}" type="pres">
      <dgm:prSet presAssocID="{E0016D99-3DB9-4DFD-AB56-E2E4915C5ED9}" presName="vert1" presStyleCnt="0"/>
      <dgm:spPr/>
    </dgm:pt>
    <dgm:pt modelId="{260EE566-6C34-4904-8F12-37F93A1533AB}" type="pres">
      <dgm:prSet presAssocID="{A45744BB-8819-4633-AF4E-8DFD87EF705F}" presName="thickLine" presStyleLbl="alignNode1" presStyleIdx="1" presStyleCnt="3"/>
      <dgm:spPr/>
    </dgm:pt>
    <dgm:pt modelId="{ABDC7BB4-4BD0-4B9E-9DC8-58DD300BA453}" type="pres">
      <dgm:prSet presAssocID="{A45744BB-8819-4633-AF4E-8DFD87EF705F}" presName="horz1" presStyleCnt="0"/>
      <dgm:spPr/>
    </dgm:pt>
    <dgm:pt modelId="{C4E93A74-86BE-42E1-9494-B0E9817B622C}" type="pres">
      <dgm:prSet presAssocID="{A45744BB-8819-4633-AF4E-8DFD87EF705F}" presName="tx1" presStyleLbl="revTx" presStyleIdx="1" presStyleCnt="3"/>
      <dgm:spPr/>
    </dgm:pt>
    <dgm:pt modelId="{652BCDA5-088A-453C-99EC-026AF5EB9EE0}" type="pres">
      <dgm:prSet presAssocID="{A45744BB-8819-4633-AF4E-8DFD87EF705F}" presName="vert1" presStyleCnt="0"/>
      <dgm:spPr/>
    </dgm:pt>
    <dgm:pt modelId="{888EE347-3AE7-4DE7-A760-798FDB20772B}" type="pres">
      <dgm:prSet presAssocID="{8CE66148-4DF0-48CB-82F6-3895B4432E24}" presName="thickLine" presStyleLbl="alignNode1" presStyleIdx="2" presStyleCnt="3"/>
      <dgm:spPr/>
    </dgm:pt>
    <dgm:pt modelId="{FD553D28-6828-40E7-91DE-113B4928A87E}" type="pres">
      <dgm:prSet presAssocID="{8CE66148-4DF0-48CB-82F6-3895B4432E24}" presName="horz1" presStyleCnt="0"/>
      <dgm:spPr/>
    </dgm:pt>
    <dgm:pt modelId="{79708A9A-922F-4640-ABEA-FEC2945FF26B}" type="pres">
      <dgm:prSet presAssocID="{8CE66148-4DF0-48CB-82F6-3895B4432E24}" presName="tx1" presStyleLbl="revTx" presStyleIdx="2" presStyleCnt="3"/>
      <dgm:spPr/>
    </dgm:pt>
    <dgm:pt modelId="{2959F5CE-C071-4C18-BDE6-9E24C5F0B6C6}" type="pres">
      <dgm:prSet presAssocID="{8CE66148-4DF0-48CB-82F6-3895B4432E24}" presName="vert1" presStyleCnt="0"/>
      <dgm:spPr/>
    </dgm:pt>
  </dgm:ptLst>
  <dgm:cxnLst>
    <dgm:cxn modelId="{8516900F-AE2E-4AEF-830C-6F0BCBA84BF9}" type="presOf" srcId="{A45744BB-8819-4633-AF4E-8DFD87EF705F}" destId="{C4E93A74-86BE-42E1-9494-B0E9817B622C}" srcOrd="0" destOrd="0" presId="urn:microsoft.com/office/officeart/2008/layout/LinedList"/>
    <dgm:cxn modelId="{5260AD2C-4009-4BD4-86DD-4BC76F4174D3}" type="presOf" srcId="{AF1E0335-0DB1-41D3-9900-2424D6396D83}" destId="{9459012F-8DA0-4F04-8D29-006E6D4434EB}" srcOrd="0" destOrd="0" presId="urn:microsoft.com/office/officeart/2008/layout/LinedList"/>
    <dgm:cxn modelId="{C2FF0131-F94B-4A38-80BA-A1E43681F85D}" srcId="{AF1E0335-0DB1-41D3-9900-2424D6396D83}" destId="{A45744BB-8819-4633-AF4E-8DFD87EF705F}" srcOrd="1" destOrd="0" parTransId="{757564F6-B496-4D65-811D-E2D892AB457B}" sibTransId="{6D8E1F7A-E2E1-46A5-A9BA-382B252204C5}"/>
    <dgm:cxn modelId="{B719D433-169C-4C9A-A62D-14DBC40E4356}" type="presOf" srcId="{8CE66148-4DF0-48CB-82F6-3895B4432E24}" destId="{79708A9A-922F-4640-ABEA-FEC2945FF26B}" srcOrd="0" destOrd="0" presId="urn:microsoft.com/office/officeart/2008/layout/LinedList"/>
    <dgm:cxn modelId="{500CBA6C-12D9-473B-BEAE-1DBFE64C5A21}" type="presOf" srcId="{E0016D99-3DB9-4DFD-AB56-E2E4915C5ED9}" destId="{23E59FFF-0AAC-4EDA-A3C0-9D2C01E16D16}" srcOrd="0" destOrd="0" presId="urn:microsoft.com/office/officeart/2008/layout/LinedList"/>
    <dgm:cxn modelId="{97B53FB0-A382-4347-A428-6861B846DB64}" srcId="{AF1E0335-0DB1-41D3-9900-2424D6396D83}" destId="{8CE66148-4DF0-48CB-82F6-3895B4432E24}" srcOrd="2" destOrd="0" parTransId="{B8EC216B-ABF8-4227-AD23-44FD2AAD2763}" sibTransId="{EB8964A8-5223-4D2E-8F41-D200C289AC33}"/>
    <dgm:cxn modelId="{A913D3F9-9B6D-45E2-9047-C16D44823484}" srcId="{AF1E0335-0DB1-41D3-9900-2424D6396D83}" destId="{E0016D99-3DB9-4DFD-AB56-E2E4915C5ED9}" srcOrd="0" destOrd="0" parTransId="{0F407790-7836-41BF-A5C8-4FAD6B7A3765}" sibTransId="{18F3F4D2-5F65-43F6-87D3-5CB4B2149943}"/>
    <dgm:cxn modelId="{4092175E-CC50-491D-A4E8-B0CF2A001CDB}" type="presParOf" srcId="{9459012F-8DA0-4F04-8D29-006E6D4434EB}" destId="{BCC221FF-2AAA-4BFD-8F13-51A205240484}" srcOrd="0" destOrd="0" presId="urn:microsoft.com/office/officeart/2008/layout/LinedList"/>
    <dgm:cxn modelId="{10FECA5B-596F-4D15-BC94-1A604A9592FA}" type="presParOf" srcId="{9459012F-8DA0-4F04-8D29-006E6D4434EB}" destId="{527A2FFE-F120-4DD4-96C5-C91CAA78E877}" srcOrd="1" destOrd="0" presId="urn:microsoft.com/office/officeart/2008/layout/LinedList"/>
    <dgm:cxn modelId="{9C69F3C9-32AB-4277-B371-513E31DBCEED}" type="presParOf" srcId="{527A2FFE-F120-4DD4-96C5-C91CAA78E877}" destId="{23E59FFF-0AAC-4EDA-A3C0-9D2C01E16D16}" srcOrd="0" destOrd="0" presId="urn:microsoft.com/office/officeart/2008/layout/LinedList"/>
    <dgm:cxn modelId="{199559FB-4EF4-43F7-B98E-558CBA53721B}" type="presParOf" srcId="{527A2FFE-F120-4DD4-96C5-C91CAA78E877}" destId="{7D7297DB-D215-47F8-B3C3-94EE989D04EB}" srcOrd="1" destOrd="0" presId="urn:microsoft.com/office/officeart/2008/layout/LinedList"/>
    <dgm:cxn modelId="{FD8CBBBF-42FB-44DD-ABBE-4B0EE3A9FC58}" type="presParOf" srcId="{9459012F-8DA0-4F04-8D29-006E6D4434EB}" destId="{260EE566-6C34-4904-8F12-37F93A1533AB}" srcOrd="2" destOrd="0" presId="urn:microsoft.com/office/officeart/2008/layout/LinedList"/>
    <dgm:cxn modelId="{6297C669-5E64-47D0-8D68-D9CDCA5B0EF3}" type="presParOf" srcId="{9459012F-8DA0-4F04-8D29-006E6D4434EB}" destId="{ABDC7BB4-4BD0-4B9E-9DC8-58DD300BA453}" srcOrd="3" destOrd="0" presId="urn:microsoft.com/office/officeart/2008/layout/LinedList"/>
    <dgm:cxn modelId="{5FF94E80-B5AF-478D-8A71-C13E0F79497F}" type="presParOf" srcId="{ABDC7BB4-4BD0-4B9E-9DC8-58DD300BA453}" destId="{C4E93A74-86BE-42E1-9494-B0E9817B622C}" srcOrd="0" destOrd="0" presId="urn:microsoft.com/office/officeart/2008/layout/LinedList"/>
    <dgm:cxn modelId="{570DE8DD-0C17-43DA-9ACE-C8A14FF9FD0D}" type="presParOf" srcId="{ABDC7BB4-4BD0-4B9E-9DC8-58DD300BA453}" destId="{652BCDA5-088A-453C-99EC-026AF5EB9EE0}" srcOrd="1" destOrd="0" presId="urn:microsoft.com/office/officeart/2008/layout/LinedList"/>
    <dgm:cxn modelId="{C289C3AE-C039-484C-AC4C-019343B69EC1}" type="presParOf" srcId="{9459012F-8DA0-4F04-8D29-006E6D4434EB}" destId="{888EE347-3AE7-4DE7-A760-798FDB20772B}" srcOrd="4" destOrd="0" presId="urn:microsoft.com/office/officeart/2008/layout/LinedList"/>
    <dgm:cxn modelId="{E85A6F82-CEC6-4857-977C-358FA6975D2C}" type="presParOf" srcId="{9459012F-8DA0-4F04-8D29-006E6D4434EB}" destId="{FD553D28-6828-40E7-91DE-113B4928A87E}" srcOrd="5" destOrd="0" presId="urn:microsoft.com/office/officeart/2008/layout/LinedList"/>
    <dgm:cxn modelId="{CFF05102-F4E4-4B48-A790-87F19712A03B}" type="presParOf" srcId="{FD553D28-6828-40E7-91DE-113B4928A87E}" destId="{79708A9A-922F-4640-ABEA-FEC2945FF26B}" srcOrd="0" destOrd="0" presId="urn:microsoft.com/office/officeart/2008/layout/LinedList"/>
    <dgm:cxn modelId="{9A89E327-1A67-484D-B168-C89EB127C47D}" type="presParOf" srcId="{FD553D28-6828-40E7-91DE-113B4928A87E}" destId="{2959F5CE-C071-4C18-BDE6-9E24C5F0B6C6}" srcOrd="1"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85847B5-0AC7-46D7-85E7-1EC0855E1948}" type="doc">
      <dgm:prSet loTypeId="urn:microsoft.com/office/officeart/2018/2/layout/IconLabelDescriptionList" loCatId="icon" qsTypeId="urn:microsoft.com/office/officeart/2005/8/quickstyle/simple1" qsCatId="simple" csTypeId="urn:microsoft.com/office/officeart/2005/8/colors/accent2_2" csCatId="accent2" phldr="1"/>
      <dgm:spPr/>
      <dgm:t>
        <a:bodyPr/>
        <a:lstStyle/>
        <a:p>
          <a:endParaRPr lang="en-US"/>
        </a:p>
      </dgm:t>
    </dgm:pt>
    <dgm:pt modelId="{14C5A0D2-1E8A-41C0-A848-9AFCE74AD4A3}">
      <dgm:prSet/>
      <dgm:spPr/>
      <dgm:t>
        <a:bodyPr/>
        <a:lstStyle/>
        <a:p>
          <a:pPr>
            <a:lnSpc>
              <a:spcPct val="100000"/>
            </a:lnSpc>
            <a:defRPr b="1"/>
          </a:pPr>
          <a:r>
            <a:rPr lang="en-GB" b="1" dirty="0">
              <a:solidFill>
                <a:schemeClr val="accent1"/>
              </a:solidFill>
            </a:rPr>
            <a:t>Independent Scrutiny</a:t>
          </a:r>
          <a:endParaRPr lang="en-US" dirty="0">
            <a:solidFill>
              <a:schemeClr val="accent1"/>
            </a:solidFill>
          </a:endParaRPr>
        </a:p>
      </dgm:t>
    </dgm:pt>
    <dgm:pt modelId="{3326CE55-E9C9-4CB8-B5DA-DD940F545EF3}" type="parTrans" cxnId="{38B302F8-1EDE-4859-B5C0-62A73A57C929}">
      <dgm:prSet/>
      <dgm:spPr/>
      <dgm:t>
        <a:bodyPr/>
        <a:lstStyle/>
        <a:p>
          <a:endParaRPr lang="en-US"/>
        </a:p>
      </dgm:t>
    </dgm:pt>
    <dgm:pt modelId="{EBF15278-E3B3-47F0-AA79-9080530DAE1C}" type="sibTrans" cxnId="{38B302F8-1EDE-4859-B5C0-62A73A57C929}">
      <dgm:prSet/>
      <dgm:spPr/>
      <dgm:t>
        <a:bodyPr/>
        <a:lstStyle/>
        <a:p>
          <a:endParaRPr lang="en-US"/>
        </a:p>
      </dgm:t>
    </dgm:pt>
    <dgm:pt modelId="{EFBA8E5C-9607-48BB-80EC-DFE72F4750D8}">
      <dgm:prSet/>
      <dgm:spPr/>
      <dgm:t>
        <a:bodyPr/>
        <a:lstStyle/>
        <a:p>
          <a:pPr algn="just">
            <a:lnSpc>
              <a:spcPct val="100000"/>
            </a:lnSpc>
          </a:pPr>
          <a:r>
            <a:rPr lang="en-GB" dirty="0"/>
            <a:t>Arrangements need to consider the impact LSPs and DSPs make  through independent, rigorous and effective support and challenge both at a strategic and operational level.</a:t>
          </a:r>
          <a:endParaRPr lang="en-US" dirty="0"/>
        </a:p>
      </dgm:t>
    </dgm:pt>
    <dgm:pt modelId="{0E2F4F37-BFD7-4D92-97DF-C0C8403237D8}" type="parTrans" cxnId="{A10058B3-7244-40B5-AEB6-FEAE1B41EDD1}">
      <dgm:prSet/>
      <dgm:spPr/>
      <dgm:t>
        <a:bodyPr/>
        <a:lstStyle/>
        <a:p>
          <a:endParaRPr lang="en-US"/>
        </a:p>
      </dgm:t>
    </dgm:pt>
    <dgm:pt modelId="{CFC0773A-1B45-4D80-BF0E-4D37743105FD}" type="sibTrans" cxnId="{A10058B3-7244-40B5-AEB6-FEAE1B41EDD1}">
      <dgm:prSet/>
      <dgm:spPr/>
      <dgm:t>
        <a:bodyPr/>
        <a:lstStyle/>
        <a:p>
          <a:endParaRPr lang="en-US"/>
        </a:p>
      </dgm:t>
    </dgm:pt>
    <dgm:pt modelId="{A9196918-1C7F-4BE2-926A-9D75B1D3490A}">
      <dgm:prSet/>
      <dgm:spPr/>
      <dgm:t>
        <a:bodyPr/>
        <a:lstStyle/>
        <a:p>
          <a:pPr algn="just">
            <a:lnSpc>
              <a:spcPct val="100000"/>
            </a:lnSpc>
          </a:pPr>
          <a:r>
            <a:rPr lang="en-GB" dirty="0"/>
            <a:t>Local safeguarding partnerships need to decide how best to implement their independent scrutiny and set this out clearly within their multi-agency arrangements. </a:t>
          </a:r>
          <a:endParaRPr lang="en-US" dirty="0"/>
        </a:p>
      </dgm:t>
    </dgm:pt>
    <dgm:pt modelId="{EA0703C7-3EA9-4362-A181-00D130389AC6}" type="parTrans" cxnId="{FD469F88-C454-4512-B84C-B13FDA4EAD55}">
      <dgm:prSet/>
      <dgm:spPr/>
      <dgm:t>
        <a:bodyPr/>
        <a:lstStyle/>
        <a:p>
          <a:endParaRPr lang="en-US"/>
        </a:p>
      </dgm:t>
    </dgm:pt>
    <dgm:pt modelId="{85B942A2-E077-44FD-A643-E74C194A6BD6}" type="sibTrans" cxnId="{FD469F88-C454-4512-B84C-B13FDA4EAD55}">
      <dgm:prSet/>
      <dgm:spPr/>
      <dgm:t>
        <a:bodyPr/>
        <a:lstStyle/>
        <a:p>
          <a:endParaRPr lang="en-US"/>
        </a:p>
      </dgm:t>
    </dgm:pt>
    <dgm:pt modelId="{A6510BF3-F4AF-445F-B82C-DA3469E63C69}">
      <dgm:prSet/>
      <dgm:spPr/>
      <dgm:t>
        <a:bodyPr/>
        <a:lstStyle/>
        <a:p>
          <a:pPr>
            <a:lnSpc>
              <a:spcPct val="100000"/>
            </a:lnSpc>
            <a:defRPr b="1"/>
          </a:pPr>
          <a:r>
            <a:rPr lang="en-GB" b="1" dirty="0">
              <a:solidFill>
                <a:schemeClr val="accent1"/>
              </a:solidFill>
            </a:rPr>
            <a:t>Funding</a:t>
          </a:r>
          <a:endParaRPr lang="en-US" dirty="0">
            <a:solidFill>
              <a:schemeClr val="accent1"/>
            </a:solidFill>
          </a:endParaRPr>
        </a:p>
      </dgm:t>
    </dgm:pt>
    <dgm:pt modelId="{A98914F1-4F62-4D3D-B0DE-B30E5F8CED75}" type="parTrans" cxnId="{C53D1CD8-6FCC-4845-8E63-44375674F4DF}">
      <dgm:prSet/>
      <dgm:spPr/>
      <dgm:t>
        <a:bodyPr/>
        <a:lstStyle/>
        <a:p>
          <a:endParaRPr lang="en-US"/>
        </a:p>
      </dgm:t>
    </dgm:pt>
    <dgm:pt modelId="{A6491CD3-BDCE-436A-AC22-5D942B6C92B4}" type="sibTrans" cxnId="{C53D1CD8-6FCC-4845-8E63-44375674F4DF}">
      <dgm:prSet/>
      <dgm:spPr/>
      <dgm:t>
        <a:bodyPr/>
        <a:lstStyle/>
        <a:p>
          <a:endParaRPr lang="en-US"/>
        </a:p>
      </dgm:t>
    </dgm:pt>
    <dgm:pt modelId="{68487A53-6980-4C69-B63A-D742589A7982}">
      <dgm:prSet/>
      <dgm:spPr/>
      <dgm:t>
        <a:bodyPr/>
        <a:lstStyle/>
        <a:p>
          <a:pPr algn="just">
            <a:lnSpc>
              <a:spcPct val="100000"/>
            </a:lnSpc>
          </a:pPr>
          <a:r>
            <a:rPr lang="en-GB" dirty="0"/>
            <a:t>The LSP should agree on the level of funding needed to deliver the multi-agency safeguarding arrangement. The funding contributions from the statutory safeguarding partners should be equitable and agreed by the LSP. The arrangements should be reviewed on an ongoing basis to ensure they meet the financial needs of the arrangements and published in the annual report. </a:t>
          </a:r>
          <a:endParaRPr lang="en-US" dirty="0"/>
        </a:p>
      </dgm:t>
    </dgm:pt>
    <dgm:pt modelId="{CC1637ED-ADF2-4E0A-A48A-95EAC87149D3}" type="parTrans" cxnId="{B04FC8B3-4965-4D34-BB27-A9C322362A1E}">
      <dgm:prSet/>
      <dgm:spPr/>
      <dgm:t>
        <a:bodyPr/>
        <a:lstStyle/>
        <a:p>
          <a:endParaRPr lang="en-US"/>
        </a:p>
      </dgm:t>
    </dgm:pt>
    <dgm:pt modelId="{C9488241-3BFF-44BC-8CEB-ECC7F89EC8E3}" type="sibTrans" cxnId="{B04FC8B3-4965-4D34-BB27-A9C322362A1E}">
      <dgm:prSet/>
      <dgm:spPr/>
      <dgm:t>
        <a:bodyPr/>
        <a:lstStyle/>
        <a:p>
          <a:endParaRPr lang="en-US"/>
        </a:p>
      </dgm:t>
    </dgm:pt>
    <dgm:pt modelId="{AEDA633B-4A7C-4B5B-BD04-2A6047E0EA05}">
      <dgm:prSet/>
      <dgm:spPr/>
      <dgm:t>
        <a:bodyPr/>
        <a:lstStyle/>
        <a:p>
          <a:pPr>
            <a:lnSpc>
              <a:spcPct val="100000"/>
            </a:lnSpc>
            <a:defRPr b="1"/>
          </a:pPr>
          <a:r>
            <a:rPr lang="en-GB" b="1" dirty="0">
              <a:solidFill>
                <a:schemeClr val="accent1"/>
              </a:solidFill>
            </a:rPr>
            <a:t>Reporting</a:t>
          </a:r>
          <a:endParaRPr lang="en-US" dirty="0">
            <a:solidFill>
              <a:schemeClr val="accent1"/>
            </a:solidFill>
          </a:endParaRPr>
        </a:p>
      </dgm:t>
    </dgm:pt>
    <dgm:pt modelId="{7420D9FF-BD55-410C-89DB-9950A9A82281}" type="parTrans" cxnId="{9CB5D43E-D273-43F2-8F9D-C1BD47A0917B}">
      <dgm:prSet/>
      <dgm:spPr/>
      <dgm:t>
        <a:bodyPr/>
        <a:lstStyle/>
        <a:p>
          <a:endParaRPr lang="en-US"/>
        </a:p>
      </dgm:t>
    </dgm:pt>
    <dgm:pt modelId="{5A12B2FB-DE9A-47DE-B101-530571264E38}" type="sibTrans" cxnId="{9CB5D43E-D273-43F2-8F9D-C1BD47A0917B}">
      <dgm:prSet/>
      <dgm:spPr/>
      <dgm:t>
        <a:bodyPr/>
        <a:lstStyle/>
        <a:p>
          <a:endParaRPr lang="en-US"/>
        </a:p>
      </dgm:t>
    </dgm:pt>
    <dgm:pt modelId="{319A1A35-6D7A-44C5-A426-2D5D9E1448BE}">
      <dgm:prSet/>
      <dgm:spPr/>
      <dgm:t>
        <a:bodyPr/>
        <a:lstStyle/>
        <a:p>
          <a:pPr algn="just">
            <a:lnSpc>
              <a:spcPct val="100000"/>
            </a:lnSpc>
          </a:pPr>
          <a:r>
            <a:rPr lang="en-GB" dirty="0"/>
            <a:t>LSCPs need to publish their revised Multi-Agency Arrangements document by </a:t>
          </a:r>
          <a:r>
            <a:rPr lang="en-GB" b="1" dirty="0">
              <a:solidFill>
                <a:schemeClr val="accent1"/>
              </a:solidFill>
            </a:rPr>
            <a:t>December 2024 </a:t>
          </a:r>
          <a:r>
            <a:rPr lang="en-GB" dirty="0"/>
            <a:t>along with the annual report being published as submitted to the DfE by </a:t>
          </a:r>
          <a:r>
            <a:rPr lang="en-GB" b="1" dirty="0">
              <a:solidFill>
                <a:schemeClr val="accent1"/>
              </a:solidFill>
            </a:rPr>
            <a:t>September</a:t>
          </a:r>
          <a:r>
            <a:rPr lang="en-GB" dirty="0"/>
            <a:t>, covering the previous financial year. </a:t>
          </a:r>
          <a:endParaRPr lang="en-US" dirty="0"/>
        </a:p>
      </dgm:t>
    </dgm:pt>
    <dgm:pt modelId="{5B80D29B-7009-40E0-BDC0-336D5CD9972B}" type="parTrans" cxnId="{4E9B9358-D12B-4BF6-90D7-FA5C76255246}">
      <dgm:prSet/>
      <dgm:spPr/>
      <dgm:t>
        <a:bodyPr/>
        <a:lstStyle/>
        <a:p>
          <a:endParaRPr lang="en-US"/>
        </a:p>
      </dgm:t>
    </dgm:pt>
    <dgm:pt modelId="{541664D4-8434-492B-BC97-AEC87E440D51}" type="sibTrans" cxnId="{4E9B9358-D12B-4BF6-90D7-FA5C76255246}">
      <dgm:prSet/>
      <dgm:spPr/>
      <dgm:t>
        <a:bodyPr/>
        <a:lstStyle/>
        <a:p>
          <a:endParaRPr lang="en-US"/>
        </a:p>
      </dgm:t>
    </dgm:pt>
    <dgm:pt modelId="{A640A190-3C02-4E0E-A477-C98A96252758}" type="pres">
      <dgm:prSet presAssocID="{585847B5-0AC7-46D7-85E7-1EC0855E1948}" presName="root" presStyleCnt="0">
        <dgm:presLayoutVars>
          <dgm:dir/>
          <dgm:resizeHandles val="exact"/>
        </dgm:presLayoutVars>
      </dgm:prSet>
      <dgm:spPr/>
    </dgm:pt>
    <dgm:pt modelId="{74157F47-5302-4A2E-B368-5FF210C4040E}" type="pres">
      <dgm:prSet presAssocID="{14C5A0D2-1E8A-41C0-A848-9AFCE74AD4A3}" presName="compNode" presStyleCnt="0"/>
      <dgm:spPr/>
    </dgm:pt>
    <dgm:pt modelId="{7DE42892-CDDE-4C67-8F04-9484505281B9}" type="pres">
      <dgm:prSet presAssocID="{14C5A0D2-1E8A-41C0-A848-9AFCE74AD4A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esentation with Checklist"/>
        </a:ext>
      </dgm:extLst>
    </dgm:pt>
    <dgm:pt modelId="{10CBB2E7-BD9E-4CDE-8887-D473F1E6BDE1}" type="pres">
      <dgm:prSet presAssocID="{14C5A0D2-1E8A-41C0-A848-9AFCE74AD4A3}" presName="iconSpace" presStyleCnt="0"/>
      <dgm:spPr/>
    </dgm:pt>
    <dgm:pt modelId="{3B3ECEB1-7610-4178-9FE7-5824C84230B8}" type="pres">
      <dgm:prSet presAssocID="{14C5A0D2-1E8A-41C0-A848-9AFCE74AD4A3}" presName="parTx" presStyleLbl="revTx" presStyleIdx="0" presStyleCnt="6">
        <dgm:presLayoutVars>
          <dgm:chMax val="0"/>
          <dgm:chPref val="0"/>
        </dgm:presLayoutVars>
      </dgm:prSet>
      <dgm:spPr/>
    </dgm:pt>
    <dgm:pt modelId="{2929EAE2-D497-44D9-8154-4F4C73906623}" type="pres">
      <dgm:prSet presAssocID="{14C5A0D2-1E8A-41C0-A848-9AFCE74AD4A3}" presName="txSpace" presStyleCnt="0"/>
      <dgm:spPr/>
    </dgm:pt>
    <dgm:pt modelId="{2E45081B-9747-47E8-B90C-71B2ABDFD706}" type="pres">
      <dgm:prSet presAssocID="{14C5A0D2-1E8A-41C0-A848-9AFCE74AD4A3}" presName="desTx" presStyleLbl="revTx" presStyleIdx="1" presStyleCnt="6">
        <dgm:presLayoutVars/>
      </dgm:prSet>
      <dgm:spPr/>
    </dgm:pt>
    <dgm:pt modelId="{0CB84D62-CA82-4217-8EE2-5F46501C841C}" type="pres">
      <dgm:prSet presAssocID="{EBF15278-E3B3-47F0-AA79-9080530DAE1C}" presName="sibTrans" presStyleCnt="0"/>
      <dgm:spPr/>
    </dgm:pt>
    <dgm:pt modelId="{4CFD689B-79A7-44B6-9480-41315AC8C83E}" type="pres">
      <dgm:prSet presAssocID="{A6510BF3-F4AF-445F-B82C-DA3469E63C69}" presName="compNode" presStyleCnt="0"/>
      <dgm:spPr/>
    </dgm:pt>
    <dgm:pt modelId="{ADEE351B-0FBF-41AB-A8FF-6D640ED986EA}" type="pres">
      <dgm:prSet presAssocID="{A6510BF3-F4AF-445F-B82C-DA3469E63C6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ney"/>
        </a:ext>
      </dgm:extLst>
    </dgm:pt>
    <dgm:pt modelId="{10B55BC3-5EEE-4A77-9026-4EA0505094D3}" type="pres">
      <dgm:prSet presAssocID="{A6510BF3-F4AF-445F-B82C-DA3469E63C69}" presName="iconSpace" presStyleCnt="0"/>
      <dgm:spPr/>
    </dgm:pt>
    <dgm:pt modelId="{4204730F-B0D7-40E4-B911-A25B42092471}" type="pres">
      <dgm:prSet presAssocID="{A6510BF3-F4AF-445F-B82C-DA3469E63C69}" presName="parTx" presStyleLbl="revTx" presStyleIdx="2" presStyleCnt="6">
        <dgm:presLayoutVars>
          <dgm:chMax val="0"/>
          <dgm:chPref val="0"/>
        </dgm:presLayoutVars>
      </dgm:prSet>
      <dgm:spPr/>
    </dgm:pt>
    <dgm:pt modelId="{BC98FE38-4AC7-4F43-AAAB-72AD5A4B0903}" type="pres">
      <dgm:prSet presAssocID="{A6510BF3-F4AF-445F-B82C-DA3469E63C69}" presName="txSpace" presStyleCnt="0"/>
      <dgm:spPr/>
    </dgm:pt>
    <dgm:pt modelId="{B0969121-C521-4CE5-9603-C9869F4CD4F2}" type="pres">
      <dgm:prSet presAssocID="{A6510BF3-F4AF-445F-B82C-DA3469E63C69}" presName="desTx" presStyleLbl="revTx" presStyleIdx="3" presStyleCnt="6">
        <dgm:presLayoutVars/>
      </dgm:prSet>
      <dgm:spPr/>
    </dgm:pt>
    <dgm:pt modelId="{20486465-F8BA-4847-9B00-A9BDCE553590}" type="pres">
      <dgm:prSet presAssocID="{A6491CD3-BDCE-436A-AC22-5D942B6C92B4}" presName="sibTrans" presStyleCnt="0"/>
      <dgm:spPr/>
    </dgm:pt>
    <dgm:pt modelId="{B4BBD8D4-121D-451D-BD81-3E5EB0CB3958}" type="pres">
      <dgm:prSet presAssocID="{AEDA633B-4A7C-4B5B-BD04-2A6047E0EA05}" presName="compNode" presStyleCnt="0"/>
      <dgm:spPr/>
    </dgm:pt>
    <dgm:pt modelId="{A0EF8523-BD5B-4E34-A4AB-6538F1F01BF9}" type="pres">
      <dgm:prSet presAssocID="{AEDA633B-4A7C-4B5B-BD04-2A6047E0EA0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ument"/>
        </a:ext>
      </dgm:extLst>
    </dgm:pt>
    <dgm:pt modelId="{1B0428F2-E06B-4B19-BE31-47F22A6F2004}" type="pres">
      <dgm:prSet presAssocID="{AEDA633B-4A7C-4B5B-BD04-2A6047E0EA05}" presName="iconSpace" presStyleCnt="0"/>
      <dgm:spPr/>
    </dgm:pt>
    <dgm:pt modelId="{DB4A296D-BBC6-40EE-A578-7343A3386649}" type="pres">
      <dgm:prSet presAssocID="{AEDA633B-4A7C-4B5B-BD04-2A6047E0EA05}" presName="parTx" presStyleLbl="revTx" presStyleIdx="4" presStyleCnt="6">
        <dgm:presLayoutVars>
          <dgm:chMax val="0"/>
          <dgm:chPref val="0"/>
        </dgm:presLayoutVars>
      </dgm:prSet>
      <dgm:spPr/>
    </dgm:pt>
    <dgm:pt modelId="{ADDC16BA-1C28-4F0F-8D0A-660C79BE922A}" type="pres">
      <dgm:prSet presAssocID="{AEDA633B-4A7C-4B5B-BD04-2A6047E0EA05}" presName="txSpace" presStyleCnt="0"/>
      <dgm:spPr/>
    </dgm:pt>
    <dgm:pt modelId="{C8E63C79-D07A-41F6-B114-8EF5C54803C5}" type="pres">
      <dgm:prSet presAssocID="{AEDA633B-4A7C-4B5B-BD04-2A6047E0EA05}" presName="desTx" presStyleLbl="revTx" presStyleIdx="5" presStyleCnt="6">
        <dgm:presLayoutVars/>
      </dgm:prSet>
      <dgm:spPr/>
    </dgm:pt>
  </dgm:ptLst>
  <dgm:cxnLst>
    <dgm:cxn modelId="{69194221-3134-4F8A-8A96-FABC0FC5D6F0}" type="presOf" srcId="{A9196918-1C7F-4BE2-926A-9D75B1D3490A}" destId="{2E45081B-9747-47E8-B90C-71B2ABDFD706}" srcOrd="0" destOrd="1" presId="urn:microsoft.com/office/officeart/2018/2/layout/IconLabelDescriptionList"/>
    <dgm:cxn modelId="{6844EC2B-D024-4B8C-9902-9EEE3CF7E7F9}" type="presOf" srcId="{585847B5-0AC7-46D7-85E7-1EC0855E1948}" destId="{A640A190-3C02-4E0E-A477-C98A96252758}" srcOrd="0" destOrd="0" presId="urn:microsoft.com/office/officeart/2018/2/layout/IconLabelDescriptionList"/>
    <dgm:cxn modelId="{F359293E-C125-49B5-AFB5-A56D8C0A015D}" type="presOf" srcId="{A6510BF3-F4AF-445F-B82C-DA3469E63C69}" destId="{4204730F-B0D7-40E4-B911-A25B42092471}" srcOrd="0" destOrd="0" presId="urn:microsoft.com/office/officeart/2018/2/layout/IconLabelDescriptionList"/>
    <dgm:cxn modelId="{9CB5D43E-D273-43F2-8F9D-C1BD47A0917B}" srcId="{585847B5-0AC7-46D7-85E7-1EC0855E1948}" destId="{AEDA633B-4A7C-4B5B-BD04-2A6047E0EA05}" srcOrd="2" destOrd="0" parTransId="{7420D9FF-BD55-410C-89DB-9950A9A82281}" sibTransId="{5A12B2FB-DE9A-47DE-B101-530571264E38}"/>
    <dgm:cxn modelId="{A8B6105F-0B9E-4D6D-9590-2A092638562B}" type="presOf" srcId="{68487A53-6980-4C69-B63A-D742589A7982}" destId="{B0969121-C521-4CE5-9603-C9869F4CD4F2}" srcOrd="0" destOrd="0" presId="urn:microsoft.com/office/officeart/2018/2/layout/IconLabelDescriptionList"/>
    <dgm:cxn modelId="{4E9B9358-D12B-4BF6-90D7-FA5C76255246}" srcId="{AEDA633B-4A7C-4B5B-BD04-2A6047E0EA05}" destId="{319A1A35-6D7A-44C5-A426-2D5D9E1448BE}" srcOrd="0" destOrd="0" parTransId="{5B80D29B-7009-40E0-BDC0-336D5CD9972B}" sibTransId="{541664D4-8434-492B-BC97-AEC87E440D51}"/>
    <dgm:cxn modelId="{C27A7788-06E1-4874-99AC-31ABCBF36B7C}" type="presOf" srcId="{319A1A35-6D7A-44C5-A426-2D5D9E1448BE}" destId="{C8E63C79-D07A-41F6-B114-8EF5C54803C5}" srcOrd="0" destOrd="0" presId="urn:microsoft.com/office/officeart/2018/2/layout/IconLabelDescriptionList"/>
    <dgm:cxn modelId="{FD469F88-C454-4512-B84C-B13FDA4EAD55}" srcId="{14C5A0D2-1E8A-41C0-A848-9AFCE74AD4A3}" destId="{A9196918-1C7F-4BE2-926A-9D75B1D3490A}" srcOrd="1" destOrd="0" parTransId="{EA0703C7-3EA9-4362-A181-00D130389AC6}" sibTransId="{85B942A2-E077-44FD-A643-E74C194A6BD6}"/>
    <dgm:cxn modelId="{E2DB2BAA-E909-4721-8EE8-59C5B4F77EB2}" type="presOf" srcId="{14C5A0D2-1E8A-41C0-A848-9AFCE74AD4A3}" destId="{3B3ECEB1-7610-4178-9FE7-5824C84230B8}" srcOrd="0" destOrd="0" presId="urn:microsoft.com/office/officeart/2018/2/layout/IconLabelDescriptionList"/>
    <dgm:cxn modelId="{A10058B3-7244-40B5-AEB6-FEAE1B41EDD1}" srcId="{14C5A0D2-1E8A-41C0-A848-9AFCE74AD4A3}" destId="{EFBA8E5C-9607-48BB-80EC-DFE72F4750D8}" srcOrd="0" destOrd="0" parTransId="{0E2F4F37-BFD7-4D92-97DF-C0C8403237D8}" sibTransId="{CFC0773A-1B45-4D80-BF0E-4D37743105FD}"/>
    <dgm:cxn modelId="{B04FC8B3-4965-4D34-BB27-A9C322362A1E}" srcId="{A6510BF3-F4AF-445F-B82C-DA3469E63C69}" destId="{68487A53-6980-4C69-B63A-D742589A7982}" srcOrd="0" destOrd="0" parTransId="{CC1637ED-ADF2-4E0A-A48A-95EAC87149D3}" sibTransId="{C9488241-3BFF-44BC-8CEB-ECC7F89EC8E3}"/>
    <dgm:cxn modelId="{5BC821BB-E7C3-4F44-8924-4FEEC56BFF68}" type="presOf" srcId="{EFBA8E5C-9607-48BB-80EC-DFE72F4750D8}" destId="{2E45081B-9747-47E8-B90C-71B2ABDFD706}" srcOrd="0" destOrd="0" presId="urn:microsoft.com/office/officeart/2018/2/layout/IconLabelDescriptionList"/>
    <dgm:cxn modelId="{FDC512D2-16F8-4943-9473-29682944CF97}" type="presOf" srcId="{AEDA633B-4A7C-4B5B-BD04-2A6047E0EA05}" destId="{DB4A296D-BBC6-40EE-A578-7343A3386649}" srcOrd="0" destOrd="0" presId="urn:microsoft.com/office/officeart/2018/2/layout/IconLabelDescriptionList"/>
    <dgm:cxn modelId="{C53D1CD8-6FCC-4845-8E63-44375674F4DF}" srcId="{585847B5-0AC7-46D7-85E7-1EC0855E1948}" destId="{A6510BF3-F4AF-445F-B82C-DA3469E63C69}" srcOrd="1" destOrd="0" parTransId="{A98914F1-4F62-4D3D-B0DE-B30E5F8CED75}" sibTransId="{A6491CD3-BDCE-436A-AC22-5D942B6C92B4}"/>
    <dgm:cxn modelId="{38B302F8-1EDE-4859-B5C0-62A73A57C929}" srcId="{585847B5-0AC7-46D7-85E7-1EC0855E1948}" destId="{14C5A0D2-1E8A-41C0-A848-9AFCE74AD4A3}" srcOrd="0" destOrd="0" parTransId="{3326CE55-E9C9-4CB8-B5DA-DD940F545EF3}" sibTransId="{EBF15278-E3B3-47F0-AA79-9080530DAE1C}"/>
    <dgm:cxn modelId="{2D0F1009-0F55-44E8-818E-2789A39C2BCA}" type="presParOf" srcId="{A640A190-3C02-4E0E-A477-C98A96252758}" destId="{74157F47-5302-4A2E-B368-5FF210C4040E}" srcOrd="0" destOrd="0" presId="urn:microsoft.com/office/officeart/2018/2/layout/IconLabelDescriptionList"/>
    <dgm:cxn modelId="{CD00849C-2D94-47CC-B6B0-F22E08696C7B}" type="presParOf" srcId="{74157F47-5302-4A2E-B368-5FF210C4040E}" destId="{7DE42892-CDDE-4C67-8F04-9484505281B9}" srcOrd="0" destOrd="0" presId="urn:microsoft.com/office/officeart/2018/2/layout/IconLabelDescriptionList"/>
    <dgm:cxn modelId="{2B6BA55E-2AA2-4549-A957-5FFF2892D551}" type="presParOf" srcId="{74157F47-5302-4A2E-B368-5FF210C4040E}" destId="{10CBB2E7-BD9E-4CDE-8887-D473F1E6BDE1}" srcOrd="1" destOrd="0" presId="urn:microsoft.com/office/officeart/2018/2/layout/IconLabelDescriptionList"/>
    <dgm:cxn modelId="{240EC10A-5F1E-4094-A2C4-82BC0F1936F9}" type="presParOf" srcId="{74157F47-5302-4A2E-B368-5FF210C4040E}" destId="{3B3ECEB1-7610-4178-9FE7-5824C84230B8}" srcOrd="2" destOrd="0" presId="urn:microsoft.com/office/officeart/2018/2/layout/IconLabelDescriptionList"/>
    <dgm:cxn modelId="{68FE94E5-EED8-4A2B-97EF-937BAD81B7F6}" type="presParOf" srcId="{74157F47-5302-4A2E-B368-5FF210C4040E}" destId="{2929EAE2-D497-44D9-8154-4F4C73906623}" srcOrd="3" destOrd="0" presId="urn:microsoft.com/office/officeart/2018/2/layout/IconLabelDescriptionList"/>
    <dgm:cxn modelId="{4989B931-9ED5-4A46-9771-0D926B3EE9DE}" type="presParOf" srcId="{74157F47-5302-4A2E-B368-5FF210C4040E}" destId="{2E45081B-9747-47E8-B90C-71B2ABDFD706}" srcOrd="4" destOrd="0" presId="urn:microsoft.com/office/officeart/2018/2/layout/IconLabelDescriptionList"/>
    <dgm:cxn modelId="{7A7ABEA3-226A-4CEE-9E3D-7324DE996AAC}" type="presParOf" srcId="{A640A190-3C02-4E0E-A477-C98A96252758}" destId="{0CB84D62-CA82-4217-8EE2-5F46501C841C}" srcOrd="1" destOrd="0" presId="urn:microsoft.com/office/officeart/2018/2/layout/IconLabelDescriptionList"/>
    <dgm:cxn modelId="{72AF6981-E80E-46FA-BAAF-863E0EBBEDCC}" type="presParOf" srcId="{A640A190-3C02-4E0E-A477-C98A96252758}" destId="{4CFD689B-79A7-44B6-9480-41315AC8C83E}" srcOrd="2" destOrd="0" presId="urn:microsoft.com/office/officeart/2018/2/layout/IconLabelDescriptionList"/>
    <dgm:cxn modelId="{D1E1D357-D195-49EA-B428-34D85C493FAE}" type="presParOf" srcId="{4CFD689B-79A7-44B6-9480-41315AC8C83E}" destId="{ADEE351B-0FBF-41AB-A8FF-6D640ED986EA}" srcOrd="0" destOrd="0" presId="urn:microsoft.com/office/officeart/2018/2/layout/IconLabelDescriptionList"/>
    <dgm:cxn modelId="{A8519169-DA39-40BC-9060-3A459AF7F1D8}" type="presParOf" srcId="{4CFD689B-79A7-44B6-9480-41315AC8C83E}" destId="{10B55BC3-5EEE-4A77-9026-4EA0505094D3}" srcOrd="1" destOrd="0" presId="urn:microsoft.com/office/officeart/2018/2/layout/IconLabelDescriptionList"/>
    <dgm:cxn modelId="{4C3289BF-284D-4530-ADEF-99F447ECEAB9}" type="presParOf" srcId="{4CFD689B-79A7-44B6-9480-41315AC8C83E}" destId="{4204730F-B0D7-40E4-B911-A25B42092471}" srcOrd="2" destOrd="0" presId="urn:microsoft.com/office/officeart/2018/2/layout/IconLabelDescriptionList"/>
    <dgm:cxn modelId="{FB30A0EF-8377-4781-A9FB-020C4A60DAC3}" type="presParOf" srcId="{4CFD689B-79A7-44B6-9480-41315AC8C83E}" destId="{BC98FE38-4AC7-4F43-AAAB-72AD5A4B0903}" srcOrd="3" destOrd="0" presId="urn:microsoft.com/office/officeart/2018/2/layout/IconLabelDescriptionList"/>
    <dgm:cxn modelId="{AA572525-1B62-4FC2-A27E-9A1EC144EE06}" type="presParOf" srcId="{4CFD689B-79A7-44B6-9480-41315AC8C83E}" destId="{B0969121-C521-4CE5-9603-C9869F4CD4F2}" srcOrd="4" destOrd="0" presId="urn:microsoft.com/office/officeart/2018/2/layout/IconLabelDescriptionList"/>
    <dgm:cxn modelId="{19F24ED9-575C-467B-AB17-EE57E38A8C63}" type="presParOf" srcId="{A640A190-3C02-4E0E-A477-C98A96252758}" destId="{20486465-F8BA-4847-9B00-A9BDCE553590}" srcOrd="3" destOrd="0" presId="urn:microsoft.com/office/officeart/2018/2/layout/IconLabelDescriptionList"/>
    <dgm:cxn modelId="{BCC41D65-270C-406D-9048-6130FBB756EF}" type="presParOf" srcId="{A640A190-3C02-4E0E-A477-C98A96252758}" destId="{B4BBD8D4-121D-451D-BD81-3E5EB0CB3958}" srcOrd="4" destOrd="0" presId="urn:microsoft.com/office/officeart/2018/2/layout/IconLabelDescriptionList"/>
    <dgm:cxn modelId="{922011AE-8D80-4ECA-BF4F-EB7507D58EBC}" type="presParOf" srcId="{B4BBD8D4-121D-451D-BD81-3E5EB0CB3958}" destId="{A0EF8523-BD5B-4E34-A4AB-6538F1F01BF9}" srcOrd="0" destOrd="0" presId="urn:microsoft.com/office/officeart/2018/2/layout/IconLabelDescriptionList"/>
    <dgm:cxn modelId="{E0E5B751-E986-494B-8439-73FEDFE065CB}" type="presParOf" srcId="{B4BBD8D4-121D-451D-BD81-3E5EB0CB3958}" destId="{1B0428F2-E06B-4B19-BE31-47F22A6F2004}" srcOrd="1" destOrd="0" presId="urn:microsoft.com/office/officeart/2018/2/layout/IconLabelDescriptionList"/>
    <dgm:cxn modelId="{AD3789DE-0736-484F-B188-F099CC2DA405}" type="presParOf" srcId="{B4BBD8D4-121D-451D-BD81-3E5EB0CB3958}" destId="{DB4A296D-BBC6-40EE-A578-7343A3386649}" srcOrd="2" destOrd="0" presId="urn:microsoft.com/office/officeart/2018/2/layout/IconLabelDescriptionList"/>
    <dgm:cxn modelId="{F6783B50-51AD-44EA-84F3-66F56043C006}" type="presParOf" srcId="{B4BBD8D4-121D-451D-BD81-3E5EB0CB3958}" destId="{ADDC16BA-1C28-4F0F-8D0A-660C79BE922A}" srcOrd="3" destOrd="0" presId="urn:microsoft.com/office/officeart/2018/2/layout/IconLabelDescriptionList"/>
    <dgm:cxn modelId="{BD4E0E16-33AD-4B82-BC62-4C4F83D4FD06}" type="presParOf" srcId="{B4BBD8D4-121D-451D-BD81-3E5EB0CB3958}" destId="{C8E63C79-D07A-41F6-B114-8EF5C54803C5}" srcOrd="4" destOrd="0" presId="urn:microsoft.com/office/officeart/2018/2/layout/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06FDBD0-CC8C-42FD-A84F-06FFC2BA58CB}"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0B8A0CEB-F2DD-4609-9570-8ADE8B547692}">
      <dgm:prSet/>
      <dgm:spPr/>
      <dgm:t>
        <a:bodyPr/>
        <a:lstStyle/>
        <a:p>
          <a:r>
            <a:rPr lang="en-GB" dirty="0"/>
            <a:t>This section focusses on how organisations and agencies provide help, safeguarding and protection for children and their families across Early Help, Safeguarding and Promoting the welfare of children and Child Protection. </a:t>
          </a:r>
          <a:endParaRPr lang="en-US" dirty="0"/>
        </a:p>
      </dgm:t>
    </dgm:pt>
    <dgm:pt modelId="{823D5A51-4553-4F8A-B618-70BBC2A86D4D}" type="parTrans" cxnId="{EBDC3BF3-AACB-4E08-8DC9-295BBD93F1AA}">
      <dgm:prSet/>
      <dgm:spPr/>
      <dgm:t>
        <a:bodyPr/>
        <a:lstStyle/>
        <a:p>
          <a:endParaRPr lang="en-US"/>
        </a:p>
      </dgm:t>
    </dgm:pt>
    <dgm:pt modelId="{E414A68E-B4C8-4BB1-A35C-094BCFB60FD5}" type="sibTrans" cxnId="{EBDC3BF3-AACB-4E08-8DC9-295BBD93F1AA}">
      <dgm:prSet/>
      <dgm:spPr/>
      <dgm:t>
        <a:bodyPr/>
        <a:lstStyle/>
        <a:p>
          <a:endParaRPr lang="en-US"/>
        </a:p>
      </dgm:t>
    </dgm:pt>
    <dgm:pt modelId="{B85221AE-485E-477E-B8C7-914DCC758D4C}">
      <dgm:prSet/>
      <dgm:spPr/>
      <dgm:t>
        <a:bodyPr/>
        <a:lstStyle/>
        <a:p>
          <a:r>
            <a:rPr lang="en-GB" b="1" dirty="0">
              <a:solidFill>
                <a:schemeClr val="accent1"/>
              </a:solidFill>
            </a:rPr>
            <a:t>Section 1 – Early Help</a:t>
          </a:r>
          <a:endParaRPr lang="en-US" dirty="0">
            <a:solidFill>
              <a:schemeClr val="accent1"/>
            </a:solidFill>
          </a:endParaRPr>
        </a:p>
      </dgm:t>
    </dgm:pt>
    <dgm:pt modelId="{B5DC310C-0EF1-4774-A2DA-D70F9FFEFBB9}" type="parTrans" cxnId="{2FFF0A12-B245-4512-9ED7-B8FCFA56735B}">
      <dgm:prSet/>
      <dgm:spPr/>
      <dgm:t>
        <a:bodyPr/>
        <a:lstStyle/>
        <a:p>
          <a:endParaRPr lang="en-US"/>
        </a:p>
      </dgm:t>
    </dgm:pt>
    <dgm:pt modelId="{FA79AFF6-6AB0-4416-AC13-E4E4D1B5D940}" type="sibTrans" cxnId="{2FFF0A12-B245-4512-9ED7-B8FCFA56735B}">
      <dgm:prSet/>
      <dgm:spPr/>
      <dgm:t>
        <a:bodyPr/>
        <a:lstStyle/>
        <a:p>
          <a:endParaRPr lang="en-US"/>
        </a:p>
      </dgm:t>
    </dgm:pt>
    <dgm:pt modelId="{F1EDFFCA-B044-4B6A-A22E-2A8F3DE4DE4C}">
      <dgm:prSet/>
      <dgm:spPr/>
      <dgm:t>
        <a:bodyPr/>
        <a:lstStyle/>
        <a:p>
          <a:r>
            <a:rPr lang="en-GB" dirty="0"/>
            <a:t>Assessments for early help should consider how the needs of different family members impact each other. This includes needs relating to education, mental and physical health, financial stability, housing, substance use and crime.</a:t>
          </a:r>
          <a:endParaRPr lang="en-US" dirty="0"/>
        </a:p>
      </dgm:t>
    </dgm:pt>
    <dgm:pt modelId="{63EB6658-CA2D-4A63-A361-E6DA48C23A87}" type="parTrans" cxnId="{3F4B9E5C-77F0-4F25-971F-9AEF6DD34633}">
      <dgm:prSet/>
      <dgm:spPr/>
      <dgm:t>
        <a:bodyPr/>
        <a:lstStyle/>
        <a:p>
          <a:endParaRPr lang="en-US"/>
        </a:p>
      </dgm:t>
    </dgm:pt>
    <dgm:pt modelId="{06FEF1D2-DEDB-4045-91D7-498F95961F1F}" type="sibTrans" cxnId="{3F4B9E5C-77F0-4F25-971F-9AEF6DD34633}">
      <dgm:prSet/>
      <dgm:spPr/>
      <dgm:t>
        <a:bodyPr/>
        <a:lstStyle/>
        <a:p>
          <a:endParaRPr lang="en-US"/>
        </a:p>
      </dgm:t>
    </dgm:pt>
    <dgm:pt modelId="{D8E2C0F3-9F6F-4184-BB02-4C0A278A3BC4}">
      <dgm:prSet/>
      <dgm:spPr/>
      <dgm:t>
        <a:bodyPr/>
        <a:lstStyle/>
        <a:p>
          <a:r>
            <a:rPr lang="en-GB" dirty="0"/>
            <a:t>Specific needs should be considered such as disabilities, those whose first language isn’t English, fathers or male carers, and parents who identify as LGBTQ</a:t>
          </a:r>
          <a:endParaRPr lang="en-US" dirty="0"/>
        </a:p>
      </dgm:t>
    </dgm:pt>
    <dgm:pt modelId="{EE297E1F-4020-4D81-945D-E92D648D2087}" type="parTrans" cxnId="{DC20A438-6DBA-45DA-AF42-1C06894416B1}">
      <dgm:prSet/>
      <dgm:spPr/>
      <dgm:t>
        <a:bodyPr/>
        <a:lstStyle/>
        <a:p>
          <a:endParaRPr lang="en-US"/>
        </a:p>
      </dgm:t>
    </dgm:pt>
    <dgm:pt modelId="{2592B53B-F499-46BC-8A5F-4C695FF29B2B}" type="sibTrans" cxnId="{DC20A438-6DBA-45DA-AF42-1C06894416B1}">
      <dgm:prSet/>
      <dgm:spPr/>
      <dgm:t>
        <a:bodyPr/>
        <a:lstStyle/>
        <a:p>
          <a:endParaRPr lang="en-US"/>
        </a:p>
      </dgm:t>
    </dgm:pt>
    <dgm:pt modelId="{B5E9712C-620E-4222-BDA4-DEE78436BBEF}">
      <dgm:prSet/>
      <dgm:spPr/>
      <dgm:t>
        <a:bodyPr/>
        <a:lstStyle/>
        <a:p>
          <a:r>
            <a:rPr lang="en-GB" dirty="0"/>
            <a:t>Early help services may focus on improving family functioning and developing the family’s capacity to establish positive routines and solve problems. Where family networks are supporting the child and parents, services may take an approach that enables family group decision making, such as family group conferences.</a:t>
          </a:r>
          <a:endParaRPr lang="en-US" dirty="0"/>
        </a:p>
      </dgm:t>
    </dgm:pt>
    <dgm:pt modelId="{BF9BAB06-E495-4B93-8802-65C3B901630F}" type="parTrans" cxnId="{F1B85D26-A3A2-46BD-84EE-E3DA4001AC0D}">
      <dgm:prSet/>
      <dgm:spPr/>
      <dgm:t>
        <a:bodyPr/>
        <a:lstStyle/>
        <a:p>
          <a:endParaRPr lang="en-US"/>
        </a:p>
      </dgm:t>
    </dgm:pt>
    <dgm:pt modelId="{4E161122-B337-490C-BE3C-4A17630FC65D}" type="sibTrans" cxnId="{F1B85D26-A3A2-46BD-84EE-E3DA4001AC0D}">
      <dgm:prSet/>
      <dgm:spPr/>
      <dgm:t>
        <a:bodyPr/>
        <a:lstStyle/>
        <a:p>
          <a:endParaRPr lang="en-US"/>
        </a:p>
      </dgm:t>
    </dgm:pt>
    <dgm:pt modelId="{D13320CC-71CC-4448-B345-33B3B73C6E38}">
      <dgm:prSet/>
      <dgm:spPr/>
      <dgm:t>
        <a:bodyPr/>
        <a:lstStyle/>
        <a:p>
          <a:r>
            <a:rPr lang="en-GB" dirty="0"/>
            <a:t>Paragraph 117, page 43-44 provides a list of what should be included in a safeguarding threshold document</a:t>
          </a:r>
          <a:r>
            <a:rPr lang="en-GB" b="1" dirty="0"/>
            <a:t>.</a:t>
          </a:r>
          <a:endParaRPr lang="en-US" dirty="0"/>
        </a:p>
      </dgm:t>
    </dgm:pt>
    <dgm:pt modelId="{49A41998-B06A-438E-9C9D-3EBC521F1DED}" type="parTrans" cxnId="{D46D7AD1-D98F-41B0-95A0-668045A4B226}">
      <dgm:prSet/>
      <dgm:spPr/>
      <dgm:t>
        <a:bodyPr/>
        <a:lstStyle/>
        <a:p>
          <a:endParaRPr lang="en-US"/>
        </a:p>
      </dgm:t>
    </dgm:pt>
    <dgm:pt modelId="{D97325A1-0729-4ABA-A59F-B5EB20D97EE6}" type="sibTrans" cxnId="{D46D7AD1-D98F-41B0-95A0-668045A4B226}">
      <dgm:prSet/>
      <dgm:spPr/>
      <dgm:t>
        <a:bodyPr/>
        <a:lstStyle/>
        <a:p>
          <a:endParaRPr lang="en-US"/>
        </a:p>
      </dgm:t>
    </dgm:pt>
    <dgm:pt modelId="{050CD9D9-9BB0-4D27-8648-50C52AEDAA42}">
      <dgm:prSet/>
      <dgm:spPr/>
      <dgm:t>
        <a:bodyPr/>
        <a:lstStyle/>
        <a:p>
          <a:r>
            <a:rPr lang="en-US" b="1" dirty="0">
              <a:solidFill>
                <a:schemeClr val="accent1"/>
              </a:solidFill>
            </a:rPr>
            <a:t>Role of education and childcare settings</a:t>
          </a:r>
        </a:p>
      </dgm:t>
    </dgm:pt>
    <dgm:pt modelId="{FBD1950E-3D76-4590-AEEE-71FA02E0E6A8}" type="parTrans" cxnId="{7981138A-D1E8-429E-AE14-EC809EE5DBC5}">
      <dgm:prSet/>
      <dgm:spPr/>
      <dgm:t>
        <a:bodyPr/>
        <a:lstStyle/>
        <a:p>
          <a:endParaRPr lang="en-GB"/>
        </a:p>
      </dgm:t>
    </dgm:pt>
    <dgm:pt modelId="{5A832454-21D7-4500-B491-604A7558A028}" type="sibTrans" cxnId="{7981138A-D1E8-429E-AE14-EC809EE5DBC5}">
      <dgm:prSet/>
      <dgm:spPr/>
      <dgm:t>
        <a:bodyPr/>
        <a:lstStyle/>
        <a:p>
          <a:endParaRPr lang="en-GB"/>
        </a:p>
      </dgm:t>
    </dgm:pt>
    <dgm:pt modelId="{080D61CD-2EEF-429B-82CE-B4488B0D84FF}">
      <dgm:prSet/>
      <dgm:spPr/>
      <dgm:t>
        <a:bodyPr/>
        <a:lstStyle/>
        <a:p>
          <a:r>
            <a:rPr lang="en-US" b="0" dirty="0"/>
            <a:t>Safeguarding professionals should work closely with education and childcare settings to share information, identify and understand risk of harm, and ensure children and families receive timely support. </a:t>
          </a:r>
        </a:p>
      </dgm:t>
    </dgm:pt>
    <dgm:pt modelId="{CC0705C7-2505-426C-BB7D-2B0F4AD32D75}" type="parTrans" cxnId="{58B8E281-05CC-4CB0-81BB-24845B80BBC0}">
      <dgm:prSet/>
      <dgm:spPr/>
      <dgm:t>
        <a:bodyPr/>
        <a:lstStyle/>
        <a:p>
          <a:endParaRPr lang="en-GB"/>
        </a:p>
      </dgm:t>
    </dgm:pt>
    <dgm:pt modelId="{27ED2EAC-087F-4584-8A34-71FFAEA9AF23}" type="sibTrans" cxnId="{58B8E281-05CC-4CB0-81BB-24845B80BBC0}">
      <dgm:prSet/>
      <dgm:spPr/>
      <dgm:t>
        <a:bodyPr/>
        <a:lstStyle/>
        <a:p>
          <a:endParaRPr lang="en-GB"/>
        </a:p>
      </dgm:t>
    </dgm:pt>
    <dgm:pt modelId="{BE735422-69D3-4CCF-BC5C-49E01FA1C20D}" type="pres">
      <dgm:prSet presAssocID="{B06FDBD0-CC8C-42FD-A84F-06FFC2BA58CB}" presName="linear" presStyleCnt="0">
        <dgm:presLayoutVars>
          <dgm:animLvl val="lvl"/>
          <dgm:resizeHandles val="exact"/>
        </dgm:presLayoutVars>
      </dgm:prSet>
      <dgm:spPr/>
    </dgm:pt>
    <dgm:pt modelId="{92CEF297-7FF7-4286-A213-CD53AA7EE0AF}" type="pres">
      <dgm:prSet presAssocID="{0B8A0CEB-F2DD-4609-9570-8ADE8B547692}" presName="parentText" presStyleLbl="node1" presStyleIdx="0" presStyleCnt="1">
        <dgm:presLayoutVars>
          <dgm:chMax val="0"/>
          <dgm:bulletEnabled val="1"/>
        </dgm:presLayoutVars>
      </dgm:prSet>
      <dgm:spPr/>
    </dgm:pt>
    <dgm:pt modelId="{DEB770D1-DF76-4EF0-8AFA-E205E1EF7549}" type="pres">
      <dgm:prSet presAssocID="{0B8A0CEB-F2DD-4609-9570-8ADE8B547692}" presName="childText" presStyleLbl="revTx" presStyleIdx="0" presStyleCnt="1">
        <dgm:presLayoutVars>
          <dgm:bulletEnabled val="1"/>
        </dgm:presLayoutVars>
      </dgm:prSet>
      <dgm:spPr/>
    </dgm:pt>
  </dgm:ptLst>
  <dgm:cxnLst>
    <dgm:cxn modelId="{2FFF0A12-B245-4512-9ED7-B8FCFA56735B}" srcId="{0B8A0CEB-F2DD-4609-9570-8ADE8B547692}" destId="{B85221AE-485E-477E-B8C7-914DCC758D4C}" srcOrd="0" destOrd="0" parTransId="{B5DC310C-0EF1-4774-A2DA-D70F9FFEFBB9}" sibTransId="{FA79AFF6-6AB0-4416-AC13-E4E4D1B5D940}"/>
    <dgm:cxn modelId="{F1B85D26-A3A2-46BD-84EE-E3DA4001AC0D}" srcId="{B85221AE-485E-477E-B8C7-914DCC758D4C}" destId="{B5E9712C-620E-4222-BDA4-DEE78436BBEF}" srcOrd="2" destOrd="0" parTransId="{BF9BAB06-E495-4B93-8802-65C3B901630F}" sibTransId="{4E161122-B337-490C-BE3C-4A17630FC65D}"/>
    <dgm:cxn modelId="{DC20A438-6DBA-45DA-AF42-1C06894416B1}" srcId="{B85221AE-485E-477E-B8C7-914DCC758D4C}" destId="{D8E2C0F3-9F6F-4184-BB02-4C0A278A3BC4}" srcOrd="1" destOrd="0" parTransId="{EE297E1F-4020-4D81-945D-E92D648D2087}" sibTransId="{2592B53B-F499-46BC-8A5F-4C695FF29B2B}"/>
    <dgm:cxn modelId="{3F4B9E5C-77F0-4F25-971F-9AEF6DD34633}" srcId="{B85221AE-485E-477E-B8C7-914DCC758D4C}" destId="{F1EDFFCA-B044-4B6A-A22E-2A8F3DE4DE4C}" srcOrd="0" destOrd="0" parTransId="{63EB6658-CA2D-4A63-A361-E6DA48C23A87}" sibTransId="{06FEF1D2-DEDB-4045-91D7-498F95961F1F}"/>
    <dgm:cxn modelId="{863E2B63-3431-4192-A972-4568377D9ACC}" type="presOf" srcId="{080D61CD-2EEF-429B-82CE-B4488B0D84FF}" destId="{DEB770D1-DF76-4EF0-8AFA-E205E1EF7549}" srcOrd="0" destOrd="6" presId="urn:microsoft.com/office/officeart/2005/8/layout/vList2"/>
    <dgm:cxn modelId="{C1BE1C49-7DFB-43E2-9229-1EC95FECEF3F}" type="presOf" srcId="{D8E2C0F3-9F6F-4184-BB02-4C0A278A3BC4}" destId="{DEB770D1-DF76-4EF0-8AFA-E205E1EF7549}" srcOrd="0" destOrd="2" presId="urn:microsoft.com/office/officeart/2005/8/layout/vList2"/>
    <dgm:cxn modelId="{09F1DA73-08D3-4F97-8D9D-CE3AAB7412D7}" type="presOf" srcId="{D13320CC-71CC-4448-B345-33B3B73C6E38}" destId="{DEB770D1-DF76-4EF0-8AFA-E205E1EF7549}" srcOrd="0" destOrd="4" presId="urn:microsoft.com/office/officeart/2005/8/layout/vList2"/>
    <dgm:cxn modelId="{ACD0B179-576D-40F2-92F6-05C3BC3DA329}" type="presOf" srcId="{B06FDBD0-CC8C-42FD-A84F-06FFC2BA58CB}" destId="{BE735422-69D3-4CCF-BC5C-49E01FA1C20D}" srcOrd="0" destOrd="0" presId="urn:microsoft.com/office/officeart/2005/8/layout/vList2"/>
    <dgm:cxn modelId="{58B8E281-05CC-4CB0-81BB-24845B80BBC0}" srcId="{050CD9D9-9BB0-4D27-8648-50C52AEDAA42}" destId="{080D61CD-2EEF-429B-82CE-B4488B0D84FF}" srcOrd="0" destOrd="0" parTransId="{CC0705C7-2505-426C-BB7D-2B0F4AD32D75}" sibTransId="{27ED2EAC-087F-4584-8A34-71FFAEA9AF23}"/>
    <dgm:cxn modelId="{7981138A-D1E8-429E-AE14-EC809EE5DBC5}" srcId="{0B8A0CEB-F2DD-4609-9570-8ADE8B547692}" destId="{050CD9D9-9BB0-4D27-8648-50C52AEDAA42}" srcOrd="1" destOrd="0" parTransId="{FBD1950E-3D76-4590-AEEE-71FA02E0E6A8}" sibTransId="{5A832454-21D7-4500-B491-604A7558A028}"/>
    <dgm:cxn modelId="{464953AB-FB39-4A9D-A5D1-E79B76874D6C}" type="presOf" srcId="{0B8A0CEB-F2DD-4609-9570-8ADE8B547692}" destId="{92CEF297-7FF7-4286-A213-CD53AA7EE0AF}" srcOrd="0" destOrd="0" presId="urn:microsoft.com/office/officeart/2005/8/layout/vList2"/>
    <dgm:cxn modelId="{D46D7AD1-D98F-41B0-95A0-668045A4B226}" srcId="{B85221AE-485E-477E-B8C7-914DCC758D4C}" destId="{D13320CC-71CC-4448-B345-33B3B73C6E38}" srcOrd="3" destOrd="0" parTransId="{49A41998-B06A-438E-9C9D-3EBC521F1DED}" sibTransId="{D97325A1-0729-4ABA-A59F-B5EB20D97EE6}"/>
    <dgm:cxn modelId="{6CF374D5-AEC7-465F-AA34-BC052C321D2F}" type="presOf" srcId="{F1EDFFCA-B044-4B6A-A22E-2A8F3DE4DE4C}" destId="{DEB770D1-DF76-4EF0-8AFA-E205E1EF7549}" srcOrd="0" destOrd="1" presId="urn:microsoft.com/office/officeart/2005/8/layout/vList2"/>
    <dgm:cxn modelId="{2986ABEE-290D-44EE-A480-4B05E9BB4D45}" type="presOf" srcId="{050CD9D9-9BB0-4D27-8648-50C52AEDAA42}" destId="{DEB770D1-DF76-4EF0-8AFA-E205E1EF7549}" srcOrd="0" destOrd="5" presId="urn:microsoft.com/office/officeart/2005/8/layout/vList2"/>
    <dgm:cxn modelId="{EBDC3BF3-AACB-4E08-8DC9-295BBD93F1AA}" srcId="{B06FDBD0-CC8C-42FD-A84F-06FFC2BA58CB}" destId="{0B8A0CEB-F2DD-4609-9570-8ADE8B547692}" srcOrd="0" destOrd="0" parTransId="{823D5A51-4553-4F8A-B618-70BBC2A86D4D}" sibTransId="{E414A68E-B4C8-4BB1-A35C-094BCFB60FD5}"/>
    <dgm:cxn modelId="{2E6F0DFB-37C8-415C-B18B-9D66D0207ECE}" type="presOf" srcId="{B85221AE-485E-477E-B8C7-914DCC758D4C}" destId="{DEB770D1-DF76-4EF0-8AFA-E205E1EF7549}" srcOrd="0" destOrd="0" presId="urn:microsoft.com/office/officeart/2005/8/layout/vList2"/>
    <dgm:cxn modelId="{BDBC45FF-4244-481F-A2B1-18C60DD3162C}" type="presOf" srcId="{B5E9712C-620E-4222-BDA4-DEE78436BBEF}" destId="{DEB770D1-DF76-4EF0-8AFA-E205E1EF7549}" srcOrd="0" destOrd="3" presId="urn:microsoft.com/office/officeart/2005/8/layout/vList2"/>
    <dgm:cxn modelId="{DC35F201-C448-4BC6-9052-1C7A6EDF3F7C}" type="presParOf" srcId="{BE735422-69D3-4CCF-BC5C-49E01FA1C20D}" destId="{92CEF297-7FF7-4286-A213-CD53AA7EE0AF}" srcOrd="0" destOrd="0" presId="urn:microsoft.com/office/officeart/2005/8/layout/vList2"/>
    <dgm:cxn modelId="{62DADD2A-5A90-48C2-A2E8-CEF343BBA7FA}" type="presParOf" srcId="{BE735422-69D3-4CCF-BC5C-49E01FA1C20D}" destId="{DEB770D1-DF76-4EF0-8AFA-E205E1EF7549}"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A901BF-211B-4528-8004-E63FECD36253}">
      <dsp:nvSpPr>
        <dsp:cNvPr id="0" name=""/>
        <dsp:cNvSpPr/>
      </dsp:nvSpPr>
      <dsp:spPr>
        <a:xfrm>
          <a:off x="0" y="1524109"/>
          <a:ext cx="10972800" cy="2882153"/>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hueOff val="0"/>
              <a:satOff val="0"/>
              <a:lumOff val="0"/>
              <a:alphaOff val="0"/>
              <a:shade val="9000"/>
              <a:alpha val="48000"/>
              <a:satMod val="105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GB" sz="2100" kern="1200" dirty="0"/>
            <a:t>Alongside this publication, the Government also produced</a:t>
          </a:r>
          <a:endParaRPr lang="en-US" sz="2100" kern="1200" dirty="0"/>
        </a:p>
      </dsp:txBody>
      <dsp:txXfrm>
        <a:off x="0" y="1524109"/>
        <a:ext cx="10972800" cy="1556363"/>
      </dsp:txXfrm>
    </dsp:sp>
    <dsp:sp modelId="{5B7205DC-1371-4915-B072-E006D08F31DF}">
      <dsp:nvSpPr>
        <dsp:cNvPr id="0" name=""/>
        <dsp:cNvSpPr/>
      </dsp:nvSpPr>
      <dsp:spPr>
        <a:xfrm>
          <a:off x="5357" y="2544021"/>
          <a:ext cx="3654028" cy="1980450"/>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kern="1200" dirty="0"/>
            <a:t>An updated </a:t>
          </a:r>
          <a:r>
            <a:rPr lang="en-GB" sz="2000" kern="1200" dirty="0">
              <a:hlinkClick xmlns:r="http://schemas.openxmlformats.org/officeDocument/2006/relationships" r:id="rId1"/>
            </a:rPr>
            <a:t>Working Together Statutory Framework</a:t>
          </a:r>
          <a:r>
            <a:rPr lang="en-GB" sz="2000" kern="1200" dirty="0"/>
            <a:t> which sets out the legislation relevant to safeguarding. </a:t>
          </a:r>
          <a:endParaRPr lang="en-US" sz="2000" kern="1200" dirty="0"/>
        </a:p>
      </dsp:txBody>
      <dsp:txXfrm>
        <a:off x="5357" y="2544021"/>
        <a:ext cx="3654028" cy="1980450"/>
      </dsp:txXfrm>
    </dsp:sp>
    <dsp:sp modelId="{3572BE89-6C21-40C2-B094-CFD41D8A936C}">
      <dsp:nvSpPr>
        <dsp:cNvPr id="0" name=""/>
        <dsp:cNvSpPr/>
      </dsp:nvSpPr>
      <dsp:spPr>
        <a:xfrm>
          <a:off x="3659385" y="2544288"/>
          <a:ext cx="3654028" cy="1979916"/>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25400" rIns="142240" bIns="25400" numCol="1" spcCol="1270" anchor="ctr" anchorCtr="0">
          <a:noAutofit/>
        </a:bodyPr>
        <a:lstStyle/>
        <a:p>
          <a:pPr marL="0" lvl="0" indent="0" algn="ctr" defTabSz="889000">
            <a:lnSpc>
              <a:spcPct val="90000"/>
            </a:lnSpc>
            <a:spcBef>
              <a:spcPct val="0"/>
            </a:spcBef>
            <a:spcAft>
              <a:spcPct val="35000"/>
            </a:spcAft>
            <a:buNone/>
          </a:pPr>
          <a:r>
            <a:rPr lang="en-GB" sz="2000" kern="1200" dirty="0"/>
            <a:t>The </a:t>
          </a:r>
          <a:r>
            <a:rPr lang="en-GB" sz="2000" kern="1200" dirty="0">
              <a:hlinkClick xmlns:r="http://schemas.openxmlformats.org/officeDocument/2006/relationships" r:id="rId2"/>
            </a:rPr>
            <a:t>Children’s Social Care National Framework</a:t>
          </a:r>
          <a:r>
            <a:rPr lang="en-GB" sz="2000" kern="1200" dirty="0"/>
            <a:t>, which sets out the expectations for senior leaders, practice supervisors and practitioners in local authorities. </a:t>
          </a:r>
          <a:endParaRPr lang="en-US" sz="2000" kern="1200" dirty="0"/>
        </a:p>
      </dsp:txBody>
      <dsp:txXfrm>
        <a:off x="3659385" y="2544288"/>
        <a:ext cx="3654028" cy="1979916"/>
      </dsp:txXfrm>
    </dsp:sp>
    <dsp:sp modelId="{8E8B5321-130D-47BA-8A2E-3145EC95B486}">
      <dsp:nvSpPr>
        <dsp:cNvPr id="0" name=""/>
        <dsp:cNvSpPr/>
      </dsp:nvSpPr>
      <dsp:spPr>
        <a:xfrm>
          <a:off x="7313414" y="2544288"/>
          <a:ext cx="3654028" cy="1979916"/>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GB" sz="1900" kern="1200" dirty="0"/>
            <a:t>Guidance on </a:t>
          </a:r>
          <a:r>
            <a:rPr lang="en-GB" sz="1900" kern="1200" dirty="0">
              <a:hlinkClick xmlns:r="http://schemas.openxmlformats.org/officeDocument/2006/relationships" r:id="rId3"/>
            </a:rPr>
            <a:t>Improving Practice with Children, Young People and Families.</a:t>
          </a:r>
          <a:r>
            <a:rPr lang="en-GB" sz="1900" kern="1200" dirty="0"/>
            <a:t> Which provides advice for local areas on embedding the Working Together guidance and the children’s social care national framework in practice</a:t>
          </a:r>
          <a:r>
            <a:rPr lang="en-GB" sz="2000" kern="1200" dirty="0"/>
            <a:t>. </a:t>
          </a:r>
          <a:endParaRPr lang="en-US" sz="2000" kern="1200" dirty="0"/>
        </a:p>
      </dsp:txBody>
      <dsp:txXfrm>
        <a:off x="7313414" y="2544288"/>
        <a:ext cx="3654028" cy="1979916"/>
      </dsp:txXfrm>
    </dsp:sp>
    <dsp:sp modelId="{1003AD13-F5BA-4B62-AFC7-7A6392B4C976}">
      <dsp:nvSpPr>
        <dsp:cNvPr id="0" name=""/>
        <dsp:cNvSpPr/>
      </dsp:nvSpPr>
      <dsp:spPr>
        <a:xfrm rot="10800000">
          <a:off x="0" y="1491"/>
          <a:ext cx="10972800" cy="1556761"/>
        </a:xfrm>
        <a:prstGeom prst="upArrowCallou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hueOff val="0"/>
              <a:satOff val="0"/>
              <a:lumOff val="0"/>
              <a:alphaOff val="0"/>
              <a:shade val="9000"/>
              <a:alpha val="48000"/>
              <a:satMod val="105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GB" sz="2100" kern="1200"/>
            <a:t>This </a:t>
          </a:r>
          <a:r>
            <a:rPr lang="en-GB" sz="2100" kern="1200">
              <a:hlinkClick xmlns:r="http://schemas.openxmlformats.org/officeDocument/2006/relationships" r:id="rId4"/>
            </a:rPr>
            <a:t>Working Together to Safeguard Children 2023 </a:t>
          </a:r>
          <a:r>
            <a:rPr lang="en-GB" sz="2100" kern="1200"/>
            <a:t>edition replaces the previous 2018 version. This new edition is central to delivering on the strategy set out in </a:t>
          </a:r>
          <a:r>
            <a:rPr lang="en-GB" sz="2100" kern="1200">
              <a:hlinkClick xmlns:r="http://schemas.openxmlformats.org/officeDocument/2006/relationships" r:id="rId5"/>
            </a:rPr>
            <a:t>Stable Homes, Built on Love (2023)</a:t>
          </a:r>
          <a:r>
            <a:rPr lang="en-GB" sz="2100" kern="1200"/>
            <a:t>.</a:t>
          </a:r>
          <a:endParaRPr lang="en-US" sz="2100" kern="1200"/>
        </a:p>
      </dsp:txBody>
      <dsp:txXfrm rot="10800000">
        <a:off x="0" y="1491"/>
        <a:ext cx="10972800" cy="101153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EF297-7FF7-4286-A213-CD53AA7EE0AF}">
      <dsp:nvSpPr>
        <dsp:cNvPr id="0" name=""/>
        <dsp:cNvSpPr/>
      </dsp:nvSpPr>
      <dsp:spPr>
        <a:xfrm>
          <a:off x="0" y="3444"/>
          <a:ext cx="10972800" cy="2152800"/>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b="1" kern="1200" dirty="0"/>
            <a:t>Section 2: Safeguarding and Promoting the Welfare of Children</a:t>
          </a:r>
        </a:p>
        <a:p>
          <a:pPr marL="0" lvl="0" indent="0" algn="l" defTabSz="800100">
            <a:lnSpc>
              <a:spcPct val="90000"/>
            </a:lnSpc>
            <a:spcBef>
              <a:spcPct val="0"/>
            </a:spcBef>
            <a:spcAft>
              <a:spcPct val="35000"/>
            </a:spcAft>
            <a:buNone/>
          </a:pPr>
          <a:r>
            <a:rPr lang="en-GB" sz="1800" kern="1200" dirty="0"/>
            <a:t>There is further clarification included on the broad range of practitioners who can be the lead for children and families receiving support and services under S17 of the Children Act (1989). The role of Children Social Care is also clarified in relation to supporting disabled children and their families, children at risk of experiencing harm outside the home, children in mother and baby units and children at risk from people in prison and supervised by the Probation Service. </a:t>
          </a:r>
          <a:endParaRPr lang="en-US" sz="1800" kern="1200" dirty="0"/>
        </a:p>
      </dsp:txBody>
      <dsp:txXfrm>
        <a:off x="105091" y="108535"/>
        <a:ext cx="10762618" cy="1942618"/>
      </dsp:txXfrm>
    </dsp:sp>
    <dsp:sp modelId="{DEB770D1-DF76-4EF0-8AFA-E205E1EF7549}">
      <dsp:nvSpPr>
        <dsp:cNvPr id="0" name=""/>
        <dsp:cNvSpPr/>
      </dsp:nvSpPr>
      <dsp:spPr>
        <a:xfrm>
          <a:off x="0" y="2156244"/>
          <a:ext cx="10972800" cy="2498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386" tIns="22860" rIns="128016" bIns="22860" numCol="1" spcCol="1270" anchor="t" anchorCtr="0">
          <a:noAutofit/>
        </a:bodyPr>
        <a:lstStyle/>
        <a:p>
          <a:pPr marL="114300" lvl="1" indent="-114300" algn="l" defTabSz="622300">
            <a:lnSpc>
              <a:spcPct val="90000"/>
            </a:lnSpc>
            <a:spcBef>
              <a:spcPct val="0"/>
            </a:spcBef>
            <a:spcAft>
              <a:spcPct val="20000"/>
            </a:spcAft>
            <a:buChar char="•"/>
          </a:pPr>
          <a:r>
            <a:rPr lang="en-GB" sz="1400" b="1" kern="1200" dirty="0">
              <a:solidFill>
                <a:schemeClr val="accent1"/>
              </a:solidFill>
            </a:rPr>
            <a:t>Children’s Social Care Assessments</a:t>
          </a:r>
          <a:endParaRPr lang="en-US" sz="1400" kern="1200" dirty="0">
            <a:solidFill>
              <a:schemeClr val="accent1"/>
            </a:solidFill>
          </a:endParaRPr>
        </a:p>
        <a:p>
          <a:pPr marL="228600" lvl="2" indent="-114300" algn="l" defTabSz="622300">
            <a:lnSpc>
              <a:spcPct val="90000"/>
            </a:lnSpc>
            <a:spcBef>
              <a:spcPct val="0"/>
            </a:spcBef>
            <a:spcAft>
              <a:spcPct val="20000"/>
            </a:spcAft>
            <a:buChar char="•"/>
          </a:pPr>
          <a:r>
            <a:rPr lang="en-GB" sz="1400" kern="1200" dirty="0"/>
            <a:t>Assessments should consider the parenting capacity of both resident or non-resident parents and carers, as well as any other adult living in the household that can respond to the child’s needs. </a:t>
          </a:r>
        </a:p>
        <a:p>
          <a:pPr marL="228600" lvl="2" indent="-114300" algn="l" defTabSz="622300">
            <a:lnSpc>
              <a:spcPct val="90000"/>
            </a:lnSpc>
            <a:spcBef>
              <a:spcPct val="0"/>
            </a:spcBef>
            <a:spcAft>
              <a:spcPct val="20000"/>
            </a:spcAft>
            <a:buChar char="•"/>
          </a:pPr>
          <a:r>
            <a:rPr lang="en-GB" sz="1400" kern="1200" dirty="0"/>
            <a:t>Assessments should also consider the influence of the child’s family network and any other adults living in the household, as well as the impact of the wider community and environment. </a:t>
          </a:r>
        </a:p>
        <a:p>
          <a:pPr marL="114300" lvl="1" indent="-114300" algn="l" defTabSz="622300">
            <a:lnSpc>
              <a:spcPct val="90000"/>
            </a:lnSpc>
            <a:spcBef>
              <a:spcPct val="0"/>
            </a:spcBef>
            <a:spcAft>
              <a:spcPct val="20000"/>
            </a:spcAft>
            <a:buChar char="•"/>
          </a:pPr>
          <a:r>
            <a:rPr lang="en-GB" sz="1400" b="1" kern="1200" dirty="0">
              <a:solidFill>
                <a:schemeClr val="accent1"/>
              </a:solidFill>
            </a:rPr>
            <a:t>Lead Practitioners</a:t>
          </a:r>
        </a:p>
        <a:p>
          <a:pPr marL="228600" lvl="2" indent="-114300" algn="l" defTabSz="622300">
            <a:lnSpc>
              <a:spcPct val="90000"/>
            </a:lnSpc>
            <a:spcBef>
              <a:spcPct val="0"/>
            </a:spcBef>
            <a:spcAft>
              <a:spcPct val="20000"/>
            </a:spcAft>
            <a:buChar char="•"/>
          </a:pPr>
          <a:r>
            <a:rPr lang="en-GB" sz="1400" kern="1200"/>
            <a:t>A lead practitioner will be allocated by the local authority and their partners once a referral has been accepted. </a:t>
          </a:r>
          <a:endParaRPr lang="en-GB" sz="1400" kern="1200" dirty="0"/>
        </a:p>
        <a:p>
          <a:pPr marL="228600" lvl="2" indent="-114300" algn="l" defTabSz="622300">
            <a:lnSpc>
              <a:spcPct val="90000"/>
            </a:lnSpc>
            <a:spcBef>
              <a:spcPct val="0"/>
            </a:spcBef>
            <a:spcAft>
              <a:spcPct val="20000"/>
            </a:spcAft>
            <a:buChar char="•"/>
          </a:pPr>
          <a:r>
            <a:rPr lang="en-GB" sz="1400" kern="1200" dirty="0"/>
            <a:t>The lead practitioner role can be held by a range of people, including social workers. For child protection enquiries, the lead practitioner should always be a social worker. </a:t>
          </a:r>
        </a:p>
        <a:p>
          <a:pPr marL="228600" lvl="2" indent="-114300" algn="l" defTabSz="622300">
            <a:lnSpc>
              <a:spcPct val="90000"/>
            </a:lnSpc>
            <a:spcBef>
              <a:spcPct val="0"/>
            </a:spcBef>
            <a:spcAft>
              <a:spcPct val="20000"/>
            </a:spcAft>
            <a:buChar char="•"/>
          </a:pPr>
          <a:r>
            <a:rPr lang="en-GB" sz="1400" kern="1200" dirty="0"/>
            <a:t>The lead practitioner will have the appropriate skills, knowledge and capacity to carry out assessments, undertake direct work with families and co-ordinate services.</a:t>
          </a:r>
          <a:endParaRPr lang="en-GB" sz="1400" b="1" kern="1200" dirty="0"/>
        </a:p>
      </dsp:txBody>
      <dsp:txXfrm>
        <a:off x="0" y="2156244"/>
        <a:ext cx="10972800" cy="2498405"/>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EF297-7FF7-4286-A213-CD53AA7EE0AF}">
      <dsp:nvSpPr>
        <dsp:cNvPr id="0" name=""/>
        <dsp:cNvSpPr/>
      </dsp:nvSpPr>
      <dsp:spPr>
        <a:xfrm>
          <a:off x="0" y="24276"/>
          <a:ext cx="10972800" cy="1049490"/>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GB" sz="2400" b="1" kern="1200"/>
            <a:t>Section 3: Child Protection</a:t>
          </a:r>
        </a:p>
        <a:p>
          <a:pPr marL="0" lvl="0" indent="0" algn="l" defTabSz="1066800">
            <a:lnSpc>
              <a:spcPct val="90000"/>
            </a:lnSpc>
            <a:spcBef>
              <a:spcPct val="0"/>
            </a:spcBef>
            <a:spcAft>
              <a:spcPct val="35000"/>
            </a:spcAft>
            <a:buNone/>
          </a:pPr>
          <a:r>
            <a:rPr lang="en-GB" sz="2000" b="0" kern="1200"/>
            <a:t>The child protection section introduces new multi-agency child protection standards.</a:t>
          </a:r>
          <a:endParaRPr lang="en-US" sz="2000" b="0" kern="1200" dirty="0"/>
        </a:p>
      </dsp:txBody>
      <dsp:txXfrm>
        <a:off x="51232" y="75508"/>
        <a:ext cx="10870336" cy="947026"/>
      </dsp:txXfrm>
    </dsp:sp>
    <dsp:sp modelId="{DEB770D1-DF76-4EF0-8AFA-E205E1EF7549}">
      <dsp:nvSpPr>
        <dsp:cNvPr id="0" name=""/>
        <dsp:cNvSpPr/>
      </dsp:nvSpPr>
      <dsp:spPr>
        <a:xfrm>
          <a:off x="0" y="1073766"/>
          <a:ext cx="10972800" cy="3427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386"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GB" sz="1800" b="0" kern="1200" dirty="0"/>
            <a:t>Introduces new multi-agency practice standards for all practitioners working or volunteering in services and settings that come into contact with children. It includes actions, considerations and behaviours for improved child protection practice and outcomes for children. </a:t>
          </a:r>
          <a:endParaRPr lang="en-US" sz="1800" b="0" kern="1200" dirty="0"/>
        </a:p>
        <a:p>
          <a:pPr marL="171450" lvl="1" indent="-171450" algn="l" defTabSz="800100">
            <a:lnSpc>
              <a:spcPct val="90000"/>
            </a:lnSpc>
            <a:spcBef>
              <a:spcPct val="0"/>
            </a:spcBef>
            <a:spcAft>
              <a:spcPct val="20000"/>
            </a:spcAft>
            <a:buChar char="•"/>
          </a:pPr>
          <a:r>
            <a:rPr lang="en-US" sz="1800" kern="1200" dirty="0"/>
            <a:t>It also clarifies the multi-agency responses to all forms of abuse and exploitation outside the home, consideration of children at risk of experiencing extra-familial harm in all children social care assessments and includes resources to support practitioners understanding of the response to online harm. </a:t>
          </a:r>
        </a:p>
        <a:p>
          <a:pPr marL="171450" lvl="1" indent="-171450" algn="l" defTabSz="800100">
            <a:lnSpc>
              <a:spcPct val="90000"/>
            </a:lnSpc>
            <a:spcBef>
              <a:spcPct val="0"/>
            </a:spcBef>
            <a:spcAft>
              <a:spcPct val="20000"/>
            </a:spcAft>
            <a:buChar char="•"/>
          </a:pPr>
          <a:r>
            <a:rPr lang="en-US" sz="1800" kern="1200" dirty="0"/>
            <a:t>National standards referenced from paragraph 218, page 80. </a:t>
          </a:r>
        </a:p>
        <a:p>
          <a:pPr marL="171450" lvl="1" indent="-171450" algn="l" defTabSz="800100">
            <a:lnSpc>
              <a:spcPct val="90000"/>
            </a:lnSpc>
            <a:spcBef>
              <a:spcPct val="0"/>
            </a:spcBef>
            <a:spcAft>
              <a:spcPct val="20000"/>
            </a:spcAft>
            <a:buChar char="•"/>
          </a:pPr>
          <a:endParaRPr lang="en-US" sz="1800" kern="1200" dirty="0"/>
        </a:p>
        <a:p>
          <a:pPr marL="171450" lvl="1" indent="-171450" algn="l" defTabSz="800100">
            <a:lnSpc>
              <a:spcPct val="90000"/>
            </a:lnSpc>
            <a:spcBef>
              <a:spcPct val="0"/>
            </a:spcBef>
            <a:spcAft>
              <a:spcPct val="20000"/>
            </a:spcAft>
            <a:buChar char="•"/>
          </a:pPr>
          <a:r>
            <a:rPr lang="en-US" sz="1800" b="1" kern="1200" dirty="0">
              <a:solidFill>
                <a:schemeClr val="accent1"/>
              </a:solidFill>
            </a:rPr>
            <a:t>Operational Responsibilities</a:t>
          </a:r>
        </a:p>
        <a:p>
          <a:pPr marL="342900" lvl="2" indent="-171450" algn="l" defTabSz="800100">
            <a:lnSpc>
              <a:spcPct val="90000"/>
            </a:lnSpc>
            <a:spcBef>
              <a:spcPct val="0"/>
            </a:spcBef>
            <a:spcAft>
              <a:spcPct val="20000"/>
            </a:spcAft>
            <a:buChar char="•"/>
          </a:pPr>
          <a:r>
            <a:rPr lang="en-US" sz="1800" b="0" kern="1200" dirty="0"/>
            <a:t>Chapter 4 includes changes that emphasise the advantages of prison and probation exchanging information with children’s social care and other agencies in order to strengthen and clarify processes, and responsibilities for child safeguarding. </a:t>
          </a:r>
        </a:p>
      </dsp:txBody>
      <dsp:txXfrm>
        <a:off x="0" y="1073766"/>
        <a:ext cx="10972800" cy="342792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7308E-E96C-4CA9-B608-907B0099D689}">
      <dsp:nvSpPr>
        <dsp:cNvPr id="0" name=""/>
        <dsp:cNvSpPr/>
      </dsp:nvSpPr>
      <dsp:spPr>
        <a:xfrm>
          <a:off x="0" y="3406931"/>
          <a:ext cx="8064665" cy="1118231"/>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hueOff val="0"/>
              <a:satOff val="0"/>
              <a:lumOff val="0"/>
              <a:alphaOff val="0"/>
              <a:shade val="9000"/>
              <a:alpha val="48000"/>
              <a:satMod val="105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b="1" kern="1200"/>
            <a:t>Child Death Reviews</a:t>
          </a:r>
          <a:endParaRPr lang="en-US" sz="1500" kern="1200"/>
        </a:p>
      </dsp:txBody>
      <dsp:txXfrm>
        <a:off x="0" y="3406931"/>
        <a:ext cx="8064665" cy="603844"/>
      </dsp:txXfrm>
    </dsp:sp>
    <dsp:sp modelId="{6293EA0B-3494-4EE3-BA54-F5DCCADE296C}">
      <dsp:nvSpPr>
        <dsp:cNvPr id="0" name=""/>
        <dsp:cNvSpPr/>
      </dsp:nvSpPr>
      <dsp:spPr>
        <a:xfrm>
          <a:off x="0" y="3988412"/>
          <a:ext cx="8064665" cy="514386"/>
        </a:xfrm>
        <a:prstGeom prst="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GB" sz="1900" b="0" kern="1200" dirty="0"/>
            <a:t>Factual updates have been made to reflect the latest legislation and guidance. </a:t>
          </a:r>
          <a:endParaRPr lang="en-US" sz="1900" b="0" kern="1200" dirty="0"/>
        </a:p>
      </dsp:txBody>
      <dsp:txXfrm>
        <a:off x="0" y="3988412"/>
        <a:ext cx="8064665" cy="514386"/>
      </dsp:txXfrm>
    </dsp:sp>
    <dsp:sp modelId="{5E76F5F3-ED9E-42D2-B3D9-2591992A0671}">
      <dsp:nvSpPr>
        <dsp:cNvPr id="0" name=""/>
        <dsp:cNvSpPr/>
      </dsp:nvSpPr>
      <dsp:spPr>
        <a:xfrm rot="10800000">
          <a:off x="0" y="1703865"/>
          <a:ext cx="8064665" cy="1719839"/>
        </a:xfrm>
        <a:prstGeom prst="upArrowCallou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hueOff val="0"/>
              <a:satOff val="0"/>
              <a:lumOff val="0"/>
              <a:alphaOff val="0"/>
              <a:shade val="9000"/>
              <a:alpha val="48000"/>
              <a:satMod val="105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a:t>If local partners think there may be learning to be gained from the death of a looked after child or care leaver even if the criteria for a serious incident are not met, they may wish to conduct a local safeguarding practice review. There is detailed guidance on undertaking local and national reviews and publishing recommendations.</a:t>
          </a:r>
          <a:endParaRPr lang="en-US" sz="1500" kern="1200"/>
        </a:p>
      </dsp:txBody>
      <dsp:txXfrm rot="10800000">
        <a:off x="0" y="1703865"/>
        <a:ext cx="8064665" cy="1117500"/>
      </dsp:txXfrm>
    </dsp:sp>
    <dsp:sp modelId="{469F450B-4C2C-4002-BFA3-BE5E77680DD3}">
      <dsp:nvSpPr>
        <dsp:cNvPr id="0" name=""/>
        <dsp:cNvSpPr/>
      </dsp:nvSpPr>
      <dsp:spPr>
        <a:xfrm rot="10800000">
          <a:off x="0" y="799"/>
          <a:ext cx="8064665" cy="1719839"/>
        </a:xfrm>
        <a:prstGeom prst="upArrowCallou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hueOff val="0"/>
              <a:satOff val="0"/>
              <a:lumOff val="0"/>
              <a:alphaOff val="0"/>
              <a:shade val="9000"/>
              <a:alpha val="48000"/>
              <a:satMod val="105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a:t>A new addition in this chapter clarifies the expectation for keeping in touch with care leavers over the age of 21, and, although not a statutory requirement, the guidance notes how local authorities should “</a:t>
          </a:r>
          <a:r>
            <a:rPr lang="en-GB" sz="1500" b="1" kern="1200"/>
            <a:t>notify the Secretary of State for Education and OFSTED of the death of a care leaver up to and including the age of 24</a:t>
          </a:r>
          <a:r>
            <a:rPr lang="en-GB" sz="1500" kern="1200"/>
            <a:t>.”</a:t>
          </a:r>
          <a:endParaRPr lang="en-US" sz="1500" kern="1200"/>
        </a:p>
      </dsp:txBody>
      <dsp:txXfrm rot="10800000">
        <a:off x="0" y="799"/>
        <a:ext cx="8064665" cy="1117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06FAF1-AE85-4CB6-9C3A-AEEA6B89607B}">
      <dsp:nvSpPr>
        <dsp:cNvPr id="0" name=""/>
        <dsp:cNvSpPr/>
      </dsp:nvSpPr>
      <dsp:spPr>
        <a:xfrm>
          <a:off x="0" y="262731"/>
          <a:ext cx="10972800" cy="1764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1611" tIns="291592" rIns="851611" bIns="99568" numCol="1" spcCol="1270" anchor="t" anchorCtr="0">
          <a:noAutofit/>
        </a:bodyPr>
        <a:lstStyle/>
        <a:p>
          <a:pPr marL="114300" lvl="1" indent="-114300" algn="l" defTabSz="622300">
            <a:lnSpc>
              <a:spcPct val="100000"/>
            </a:lnSpc>
            <a:spcBef>
              <a:spcPct val="0"/>
            </a:spcBef>
            <a:spcAft>
              <a:spcPct val="15000"/>
            </a:spcAft>
            <a:buChar char="•"/>
          </a:pPr>
          <a:r>
            <a:rPr lang="en-GB" sz="1400" kern="1200" dirty="0"/>
            <a:t>This is a new chapter that highlights the importance of a multi-agency approach to achieve positive outcomes for children. The need for effective collaboration with parents, caregivers and families and outlines principles and expectations for individuals, agencies and organisations in achieving this. </a:t>
          </a:r>
          <a:endParaRPr lang="en-US" sz="1400" kern="1200" dirty="0"/>
        </a:p>
        <a:p>
          <a:pPr marL="114300" lvl="1" indent="-114300" algn="l" defTabSz="622300">
            <a:lnSpc>
              <a:spcPct val="100000"/>
            </a:lnSpc>
            <a:spcBef>
              <a:spcPct val="0"/>
            </a:spcBef>
            <a:spcAft>
              <a:spcPct val="15000"/>
            </a:spcAft>
            <a:buChar char="•"/>
          </a:pPr>
          <a:r>
            <a:rPr lang="en-US" sz="1400" kern="1200" dirty="0"/>
            <a:t>The guidance includes multi-agency expectations for all practitioners involved in safeguarding and child protection. Specifically: police, local authorities, health services, probation services, youth offending services, education providers and childcare settings, voluntary and third sector organisations. </a:t>
          </a:r>
        </a:p>
      </dsp:txBody>
      <dsp:txXfrm>
        <a:off x="0" y="262731"/>
        <a:ext cx="10972800" cy="1764000"/>
      </dsp:txXfrm>
    </dsp:sp>
    <dsp:sp modelId="{211274D2-EAFA-4C67-9A65-30F33296FB0E}">
      <dsp:nvSpPr>
        <dsp:cNvPr id="0" name=""/>
        <dsp:cNvSpPr/>
      </dsp:nvSpPr>
      <dsp:spPr>
        <a:xfrm>
          <a:off x="548640" y="56091"/>
          <a:ext cx="7680960" cy="413280"/>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0322" tIns="0" rIns="290322" bIns="0" numCol="1" spcCol="1270" anchor="ctr" anchorCtr="0">
          <a:noAutofit/>
        </a:bodyPr>
        <a:lstStyle/>
        <a:p>
          <a:pPr marL="0" lvl="0" indent="0" algn="l" defTabSz="622300">
            <a:lnSpc>
              <a:spcPct val="90000"/>
            </a:lnSpc>
            <a:spcBef>
              <a:spcPct val="0"/>
            </a:spcBef>
            <a:spcAft>
              <a:spcPct val="35000"/>
            </a:spcAft>
            <a:buNone/>
          </a:pPr>
          <a:r>
            <a:rPr lang="en-GB" sz="1400" b="1" kern="1200"/>
            <a:t>New chapter:</a:t>
          </a:r>
          <a:endParaRPr lang="en-GB" sz="1400" kern="1200"/>
        </a:p>
      </dsp:txBody>
      <dsp:txXfrm>
        <a:off x="568815" y="76266"/>
        <a:ext cx="7640610" cy="372930"/>
      </dsp:txXfrm>
    </dsp:sp>
    <dsp:sp modelId="{F1E6A0CC-2DD6-4C47-B194-97363FC2E21F}">
      <dsp:nvSpPr>
        <dsp:cNvPr id="0" name=""/>
        <dsp:cNvSpPr/>
      </dsp:nvSpPr>
      <dsp:spPr>
        <a:xfrm>
          <a:off x="0" y="2308971"/>
          <a:ext cx="10972800" cy="21609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1611" tIns="291592" rIns="851611" bIns="99568" numCol="1" spcCol="1270" anchor="t" anchorCtr="0">
          <a:noAutofit/>
        </a:bodyPr>
        <a:lstStyle/>
        <a:p>
          <a:pPr marL="114300" lvl="1" indent="-114300" algn="l" defTabSz="622300">
            <a:lnSpc>
              <a:spcPct val="100000"/>
            </a:lnSpc>
            <a:spcBef>
              <a:spcPct val="0"/>
            </a:spcBef>
            <a:spcAft>
              <a:spcPct val="15000"/>
            </a:spcAft>
            <a:buChar char="•"/>
          </a:pPr>
          <a:r>
            <a:rPr lang="en-GB" sz="1400" kern="1200" dirty="0"/>
            <a:t>These expectations aim to ensure that practitioners:</a:t>
          </a:r>
          <a:endParaRPr lang="en-US" sz="1400" kern="1200" dirty="0"/>
        </a:p>
        <a:p>
          <a:pPr marL="228600" lvl="2" indent="-114300" algn="l" defTabSz="622300">
            <a:lnSpc>
              <a:spcPct val="90000"/>
            </a:lnSpc>
            <a:spcBef>
              <a:spcPct val="0"/>
            </a:spcBef>
            <a:spcAft>
              <a:spcPct val="15000"/>
            </a:spcAft>
            <a:buChar char="•"/>
          </a:pPr>
          <a:r>
            <a:rPr lang="en-GB" sz="1400" kern="1200" dirty="0"/>
            <a:t>Share the same goals; learn with and from each other; have what they need to help families; acknowledge and appreciate difference and challenge each other.</a:t>
          </a:r>
          <a:endParaRPr lang="en-US" sz="1400" kern="1200" dirty="0"/>
        </a:p>
        <a:p>
          <a:pPr marL="114300" lvl="1" indent="-114300" algn="l" defTabSz="622300">
            <a:lnSpc>
              <a:spcPct val="100000"/>
            </a:lnSpc>
            <a:spcBef>
              <a:spcPct val="0"/>
            </a:spcBef>
            <a:spcAft>
              <a:spcPct val="15000"/>
            </a:spcAft>
            <a:buChar char="•"/>
          </a:pPr>
          <a:r>
            <a:rPr lang="en-GB" sz="1400" kern="1200" dirty="0"/>
            <a:t>They are structured across three levels</a:t>
          </a:r>
          <a:endParaRPr lang="en-US" sz="1400" kern="1200" dirty="0"/>
        </a:p>
        <a:p>
          <a:pPr marL="228600" lvl="2" indent="-114300" algn="l" defTabSz="622300">
            <a:lnSpc>
              <a:spcPct val="90000"/>
            </a:lnSpc>
            <a:spcBef>
              <a:spcPct val="0"/>
            </a:spcBef>
            <a:spcAft>
              <a:spcPct val="15000"/>
            </a:spcAft>
            <a:buChar char="•"/>
          </a:pPr>
          <a:r>
            <a:rPr lang="en-GB" sz="1400" b="1" kern="1200" dirty="0">
              <a:solidFill>
                <a:schemeClr val="accent1"/>
              </a:solidFill>
            </a:rPr>
            <a:t>Strategic Leaders </a:t>
          </a:r>
          <a:r>
            <a:rPr lang="en-GB" sz="1400" kern="1200" dirty="0"/>
            <a:t>(such as Chief Executives, Chief Constables etc)</a:t>
          </a:r>
          <a:endParaRPr lang="en-US" sz="1400" kern="1200" dirty="0"/>
        </a:p>
        <a:p>
          <a:pPr marL="228600" lvl="2" indent="-114300" algn="l" defTabSz="622300">
            <a:lnSpc>
              <a:spcPct val="90000"/>
            </a:lnSpc>
            <a:spcBef>
              <a:spcPct val="0"/>
            </a:spcBef>
            <a:spcAft>
              <a:spcPct val="15000"/>
            </a:spcAft>
            <a:buChar char="•"/>
          </a:pPr>
          <a:r>
            <a:rPr lang="en-GB" sz="1400" b="1" kern="1200" dirty="0">
              <a:solidFill>
                <a:schemeClr val="accent1"/>
              </a:solidFill>
            </a:rPr>
            <a:t>Senior and Middle Managers </a:t>
          </a:r>
          <a:r>
            <a:rPr lang="en-GB" sz="1400" kern="1200" dirty="0"/>
            <a:t>(such as Directors of Children’s Services, Heads of Services, Designated and Named professionals, Headteachers etc</a:t>
          </a:r>
          <a:endParaRPr lang="en-US" sz="1400" kern="1200" dirty="0"/>
        </a:p>
        <a:p>
          <a:pPr marL="228600" lvl="2" indent="-114300" algn="l" defTabSz="622300">
            <a:lnSpc>
              <a:spcPct val="90000"/>
            </a:lnSpc>
            <a:spcBef>
              <a:spcPct val="0"/>
            </a:spcBef>
            <a:spcAft>
              <a:spcPct val="15000"/>
            </a:spcAft>
            <a:buChar char="•"/>
          </a:pPr>
          <a:r>
            <a:rPr lang="en-GB" sz="1400" b="1" kern="1200" dirty="0">
              <a:solidFill>
                <a:schemeClr val="accent1"/>
              </a:solidFill>
            </a:rPr>
            <a:t>Direct practice </a:t>
          </a:r>
          <a:r>
            <a:rPr lang="en-GB" sz="1400" kern="1200" dirty="0"/>
            <a:t>(such as frontline social workers, police constables, teachers etc). </a:t>
          </a:r>
          <a:endParaRPr lang="en-US" sz="1400" kern="1200" dirty="0"/>
        </a:p>
      </dsp:txBody>
      <dsp:txXfrm>
        <a:off x="0" y="2308971"/>
        <a:ext cx="10972800" cy="2160900"/>
      </dsp:txXfrm>
    </dsp:sp>
    <dsp:sp modelId="{43B9F140-1416-4E69-8EAC-526D410B89E6}">
      <dsp:nvSpPr>
        <dsp:cNvPr id="0" name=""/>
        <dsp:cNvSpPr/>
      </dsp:nvSpPr>
      <dsp:spPr>
        <a:xfrm>
          <a:off x="548640" y="2102331"/>
          <a:ext cx="7680960" cy="413280"/>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0322" tIns="0" rIns="290322" bIns="0" numCol="1" spcCol="1270" anchor="ctr" anchorCtr="0">
          <a:noAutofit/>
        </a:bodyPr>
        <a:lstStyle/>
        <a:p>
          <a:pPr marL="0" lvl="0" indent="0" algn="l" defTabSz="622300">
            <a:lnSpc>
              <a:spcPct val="90000"/>
            </a:lnSpc>
            <a:spcBef>
              <a:spcPct val="0"/>
            </a:spcBef>
            <a:spcAft>
              <a:spcPct val="35000"/>
            </a:spcAft>
            <a:buNone/>
          </a:pPr>
          <a:r>
            <a:rPr lang="en-GB" sz="1400" b="1" kern="1200"/>
            <a:t>Multi-agency expectations for all practitioners</a:t>
          </a:r>
          <a:endParaRPr lang="en-US" sz="1400" kern="1200"/>
        </a:p>
      </dsp:txBody>
      <dsp:txXfrm>
        <a:off x="568815" y="2122506"/>
        <a:ext cx="7640610" cy="372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106C34-EA11-4CA2-9749-BE311B0B4967}">
      <dsp:nvSpPr>
        <dsp:cNvPr id="0" name=""/>
        <dsp:cNvSpPr/>
      </dsp:nvSpPr>
      <dsp:spPr>
        <a:xfrm>
          <a:off x="429418" y="0"/>
          <a:ext cx="4525963" cy="4525963"/>
        </a:xfrm>
        <a:prstGeom prst="quadArrow">
          <a:avLst>
            <a:gd name="adj1" fmla="val 2000"/>
            <a:gd name="adj2" fmla="val 4000"/>
            <a:gd name="adj3" fmla="val 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BFCECC-84D3-4ED1-BB21-217304E0EF72}">
      <dsp:nvSpPr>
        <dsp:cNvPr id="0" name=""/>
        <dsp:cNvSpPr/>
      </dsp:nvSpPr>
      <dsp:spPr>
        <a:xfrm>
          <a:off x="723606" y="294187"/>
          <a:ext cx="1810385" cy="1810385"/>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2">
              <a:hueOff val="0"/>
              <a:satOff val="0"/>
              <a:lumOff val="0"/>
              <a:alphaOff val="0"/>
              <a:shade val="9000"/>
              <a:alpha val="48000"/>
              <a:satMod val="105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Effective partnership and the importance of building strong, positive, trusting and co-operative relationships.</a:t>
          </a:r>
        </a:p>
      </dsp:txBody>
      <dsp:txXfrm>
        <a:off x="811982" y="382563"/>
        <a:ext cx="1633633" cy="1633633"/>
      </dsp:txXfrm>
    </dsp:sp>
    <dsp:sp modelId="{04D36A12-6E51-4733-B1EE-A7FB6AC3B69E}">
      <dsp:nvSpPr>
        <dsp:cNvPr id="0" name=""/>
        <dsp:cNvSpPr/>
      </dsp:nvSpPr>
      <dsp:spPr>
        <a:xfrm>
          <a:off x="2850808" y="294187"/>
          <a:ext cx="1810385" cy="1810385"/>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3">
              <a:hueOff val="0"/>
              <a:satOff val="0"/>
              <a:lumOff val="0"/>
              <a:alphaOff val="0"/>
              <a:shade val="9000"/>
              <a:alpha val="48000"/>
              <a:satMod val="105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Respectful, non-blaming, clear and inclusive verbal and non-verbal communication that is adapted to the needs of parents and carers.</a:t>
          </a:r>
        </a:p>
      </dsp:txBody>
      <dsp:txXfrm>
        <a:off x="2939184" y="382563"/>
        <a:ext cx="1633633" cy="1633633"/>
      </dsp:txXfrm>
    </dsp:sp>
    <dsp:sp modelId="{7A3D60E0-BC8E-4B48-ABB1-6B1428578124}">
      <dsp:nvSpPr>
        <dsp:cNvPr id="0" name=""/>
        <dsp:cNvSpPr/>
      </dsp:nvSpPr>
      <dsp:spPr>
        <a:xfrm>
          <a:off x="723606" y="2421390"/>
          <a:ext cx="1810385" cy="1810385"/>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4">
              <a:hueOff val="0"/>
              <a:satOff val="0"/>
              <a:lumOff val="0"/>
              <a:alphaOff val="0"/>
              <a:shade val="9000"/>
              <a:alpha val="48000"/>
              <a:satMod val="105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Empowering parents and carers to participate in decision making by equipping them with information, keeping them updated and directing them to further resources.</a:t>
          </a:r>
        </a:p>
      </dsp:txBody>
      <dsp:txXfrm>
        <a:off x="811982" y="2509766"/>
        <a:ext cx="1633633" cy="1633633"/>
      </dsp:txXfrm>
    </dsp:sp>
    <dsp:sp modelId="{51FF14A2-EB31-4A28-9E19-C576CC93BE48}">
      <dsp:nvSpPr>
        <dsp:cNvPr id="0" name=""/>
        <dsp:cNvSpPr/>
      </dsp:nvSpPr>
      <dsp:spPr>
        <a:xfrm>
          <a:off x="2850808" y="2421390"/>
          <a:ext cx="1810385" cy="1810385"/>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57150" dist="38100" dir="5400000" algn="ctr" rotWithShape="0">
            <a:schemeClr val="accent5">
              <a:hueOff val="0"/>
              <a:satOff val="0"/>
              <a:lumOff val="0"/>
              <a:alphaOff val="0"/>
              <a:shade val="9000"/>
              <a:alpha val="48000"/>
              <a:satMod val="105000"/>
            </a:scheme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kern="1200" dirty="0"/>
            <a:t>Involving parents and carers in the design of processes and services that affect them. </a:t>
          </a:r>
        </a:p>
      </dsp:txBody>
      <dsp:txXfrm>
        <a:off x="2939184" y="2509766"/>
        <a:ext cx="1633633" cy="163363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3C4779-C461-4413-A7D9-3D345B49CEA2}">
      <dsp:nvSpPr>
        <dsp:cNvPr id="0" name=""/>
        <dsp:cNvSpPr/>
      </dsp:nvSpPr>
      <dsp:spPr>
        <a:xfrm>
          <a:off x="0" y="735468"/>
          <a:ext cx="10972800" cy="135778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8455AF-7ED4-40E0-ADE2-1E41358C748D}">
      <dsp:nvSpPr>
        <dsp:cNvPr id="0" name=""/>
        <dsp:cNvSpPr/>
      </dsp:nvSpPr>
      <dsp:spPr>
        <a:xfrm>
          <a:off x="410731" y="1040971"/>
          <a:ext cx="746783" cy="74678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CE9465A-3398-4E24-8992-50F700C10DFE}">
      <dsp:nvSpPr>
        <dsp:cNvPr id="0" name=""/>
        <dsp:cNvSpPr/>
      </dsp:nvSpPr>
      <dsp:spPr>
        <a:xfrm>
          <a:off x="1568246" y="735468"/>
          <a:ext cx="4937760" cy="135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99" tIns="143699" rIns="143699" bIns="143699" numCol="1" spcCol="1270" anchor="ctr" anchorCtr="0">
          <a:noAutofit/>
        </a:bodyPr>
        <a:lstStyle/>
        <a:p>
          <a:pPr marL="0" lvl="0" indent="0" algn="l" defTabSz="755650">
            <a:lnSpc>
              <a:spcPct val="90000"/>
            </a:lnSpc>
            <a:spcBef>
              <a:spcPct val="0"/>
            </a:spcBef>
            <a:spcAft>
              <a:spcPct val="35000"/>
            </a:spcAft>
            <a:buNone/>
          </a:pPr>
          <a:r>
            <a:rPr lang="en-GB" sz="1700" kern="1200" dirty="0"/>
            <a:t>Outlines new roles and responsibilities relating to the three statutory partners – Local Authority, Police and Integrated Care Boards (ICB) who have a </a:t>
          </a:r>
          <a:r>
            <a:rPr lang="en-GB" sz="1700" b="1" kern="1200" dirty="0">
              <a:solidFill>
                <a:schemeClr val="accent1"/>
              </a:solidFill>
            </a:rPr>
            <a:t>‘joint and equal duty’ </a:t>
          </a:r>
          <a:r>
            <a:rPr lang="en-GB" sz="1700" kern="1200" dirty="0"/>
            <a:t>to make arrangements to:</a:t>
          </a:r>
          <a:endParaRPr lang="en-US" sz="1700" kern="1200" dirty="0"/>
        </a:p>
      </dsp:txBody>
      <dsp:txXfrm>
        <a:off x="1568246" y="735468"/>
        <a:ext cx="4937760" cy="1357788"/>
      </dsp:txXfrm>
    </dsp:sp>
    <dsp:sp modelId="{5EA38FFD-D705-4077-8C6B-E84F489D0716}">
      <dsp:nvSpPr>
        <dsp:cNvPr id="0" name=""/>
        <dsp:cNvSpPr/>
      </dsp:nvSpPr>
      <dsp:spPr>
        <a:xfrm>
          <a:off x="6506006" y="735468"/>
          <a:ext cx="4466793" cy="135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99" tIns="143699" rIns="143699" bIns="143699" numCol="1" spcCol="1270" anchor="ctr" anchorCtr="0">
          <a:noAutofit/>
        </a:bodyPr>
        <a:lstStyle/>
        <a:p>
          <a:pPr marL="0" lvl="0" indent="0" algn="l" defTabSz="577850">
            <a:lnSpc>
              <a:spcPct val="90000"/>
            </a:lnSpc>
            <a:spcBef>
              <a:spcPct val="0"/>
            </a:spcBef>
            <a:spcAft>
              <a:spcPct val="35000"/>
            </a:spcAft>
            <a:buFont typeface="Arial" panose="020B0604020202020204" pitchFamily="34" charset="0"/>
            <a:buNone/>
          </a:pPr>
          <a:r>
            <a:rPr lang="en-GB" sz="1300" kern="1200" dirty="0"/>
            <a:t>Work together as a team to safeguard and promote the welfare of all children in a local area</a:t>
          </a:r>
          <a:endParaRPr lang="en-US" sz="1300" kern="1200" dirty="0"/>
        </a:p>
        <a:p>
          <a:pPr marL="0" lvl="0" indent="0" algn="l" defTabSz="577850">
            <a:lnSpc>
              <a:spcPct val="90000"/>
            </a:lnSpc>
            <a:spcBef>
              <a:spcPct val="0"/>
            </a:spcBef>
            <a:spcAft>
              <a:spcPct val="35000"/>
            </a:spcAft>
            <a:buFont typeface="Arial" panose="020B0604020202020204" pitchFamily="34" charset="0"/>
            <a:buNone/>
          </a:pPr>
          <a:r>
            <a:rPr lang="en-GB" sz="1300" kern="1200" dirty="0"/>
            <a:t>Include and develop the role of wider local organisations and agencies. </a:t>
          </a:r>
          <a:endParaRPr lang="en-US" sz="1300" kern="1200" dirty="0"/>
        </a:p>
      </dsp:txBody>
      <dsp:txXfrm>
        <a:off x="6506006" y="735468"/>
        <a:ext cx="4466793" cy="1357788"/>
      </dsp:txXfrm>
    </dsp:sp>
    <dsp:sp modelId="{B0F727E1-7C29-4880-968F-884D5770C0BD}">
      <dsp:nvSpPr>
        <dsp:cNvPr id="0" name=""/>
        <dsp:cNvSpPr/>
      </dsp:nvSpPr>
      <dsp:spPr>
        <a:xfrm>
          <a:off x="0" y="2432705"/>
          <a:ext cx="10972800" cy="135778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5964BA-25B9-4532-AED0-C2BF554BBFF0}">
      <dsp:nvSpPr>
        <dsp:cNvPr id="0" name=""/>
        <dsp:cNvSpPr/>
      </dsp:nvSpPr>
      <dsp:spPr>
        <a:xfrm>
          <a:off x="410731" y="2738207"/>
          <a:ext cx="746783" cy="74678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95ED8C9-3955-40B5-AA95-8A3CF2B0FD9B}">
      <dsp:nvSpPr>
        <dsp:cNvPr id="0" name=""/>
        <dsp:cNvSpPr/>
      </dsp:nvSpPr>
      <dsp:spPr>
        <a:xfrm>
          <a:off x="1568246" y="2432705"/>
          <a:ext cx="9404553" cy="1357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3699" tIns="143699" rIns="143699" bIns="143699" numCol="1" spcCol="1270" anchor="ctr" anchorCtr="0">
          <a:noAutofit/>
        </a:bodyPr>
        <a:lstStyle/>
        <a:p>
          <a:pPr marL="0" lvl="0" indent="0" algn="l" defTabSz="755650">
            <a:lnSpc>
              <a:spcPct val="90000"/>
            </a:lnSpc>
            <a:spcBef>
              <a:spcPct val="0"/>
            </a:spcBef>
            <a:spcAft>
              <a:spcPct val="35000"/>
            </a:spcAft>
            <a:buNone/>
          </a:pPr>
          <a:r>
            <a:rPr lang="en-GB" sz="1700" kern="1200" dirty="0"/>
            <a:t>The head of each statutory safeguarding partner will be referred to as the </a:t>
          </a:r>
          <a:r>
            <a:rPr lang="en-GB" sz="1700" b="1" kern="1200" dirty="0">
              <a:solidFill>
                <a:schemeClr val="accent1"/>
              </a:solidFill>
            </a:rPr>
            <a:t>Lead Safeguarding Partner (LSP)</a:t>
          </a:r>
          <a:r>
            <a:rPr lang="en-GB" sz="1700" kern="1200" dirty="0"/>
            <a:t> who in turn will appoint a </a:t>
          </a:r>
          <a:r>
            <a:rPr lang="en-GB" sz="1700" b="1" kern="1200" dirty="0">
              <a:solidFill>
                <a:schemeClr val="accent1"/>
              </a:solidFill>
            </a:rPr>
            <a:t>Delegated Safeguarding Partner (DSP).</a:t>
          </a:r>
          <a:endParaRPr lang="en-US" sz="1700" b="1" kern="1200" dirty="0">
            <a:solidFill>
              <a:schemeClr val="accent1"/>
            </a:solidFill>
          </a:endParaRPr>
        </a:p>
      </dsp:txBody>
      <dsp:txXfrm>
        <a:off x="1568246" y="2432705"/>
        <a:ext cx="9404553" cy="13577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46E9D7-CD30-41A5-A328-B8716D0CC61D}">
      <dsp:nvSpPr>
        <dsp:cNvPr id="0" name=""/>
        <dsp:cNvSpPr/>
      </dsp:nvSpPr>
      <dsp:spPr>
        <a:xfrm>
          <a:off x="0" y="2209"/>
          <a:ext cx="10972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2A0322-8F19-4B60-96B9-B3B2EB169374}">
      <dsp:nvSpPr>
        <dsp:cNvPr id="0" name=""/>
        <dsp:cNvSpPr/>
      </dsp:nvSpPr>
      <dsp:spPr>
        <a:xfrm>
          <a:off x="0" y="2209"/>
          <a:ext cx="10972800" cy="753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t>Delivery and monitoring of multi-agency priorities and procedures to protect and safeguard children in the local area, in compliance with published arrangements and thresholds. </a:t>
          </a:r>
          <a:endParaRPr lang="en-US" sz="1700" kern="1200"/>
        </a:p>
      </dsp:txBody>
      <dsp:txXfrm>
        <a:off x="0" y="2209"/>
        <a:ext cx="10972800" cy="753590"/>
      </dsp:txXfrm>
    </dsp:sp>
    <dsp:sp modelId="{F9AEE7C5-7190-423C-9C51-8A4C1EC8D677}">
      <dsp:nvSpPr>
        <dsp:cNvPr id="0" name=""/>
        <dsp:cNvSpPr/>
      </dsp:nvSpPr>
      <dsp:spPr>
        <a:xfrm>
          <a:off x="0" y="755800"/>
          <a:ext cx="10972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E625D8-74D3-4D7D-BF94-BE018E020247}">
      <dsp:nvSpPr>
        <dsp:cNvPr id="0" name=""/>
        <dsp:cNvSpPr/>
      </dsp:nvSpPr>
      <dsp:spPr>
        <a:xfrm>
          <a:off x="0" y="755800"/>
          <a:ext cx="10972800" cy="753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Close partnership working and engagement with education (at strategic and operational level) and other relevant agencies, allowing better identification of and response to harm. </a:t>
          </a:r>
          <a:endParaRPr lang="en-US" sz="1700" kern="1200" dirty="0"/>
        </a:p>
      </dsp:txBody>
      <dsp:txXfrm>
        <a:off x="0" y="755800"/>
        <a:ext cx="10972800" cy="753590"/>
      </dsp:txXfrm>
    </dsp:sp>
    <dsp:sp modelId="{E489ABBB-F83D-4D76-AFEA-998F7FB6A3AE}">
      <dsp:nvSpPr>
        <dsp:cNvPr id="0" name=""/>
        <dsp:cNvSpPr/>
      </dsp:nvSpPr>
      <dsp:spPr>
        <a:xfrm>
          <a:off x="0" y="1509390"/>
          <a:ext cx="10972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FF2846-1CB0-4C98-BEEE-ED23A2DC8743}">
      <dsp:nvSpPr>
        <dsp:cNvPr id="0" name=""/>
        <dsp:cNvSpPr/>
      </dsp:nvSpPr>
      <dsp:spPr>
        <a:xfrm>
          <a:off x="0" y="1509390"/>
          <a:ext cx="10972800" cy="753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t>The implementation of effective information sharing arrangements between agencies, including data sharing that facilitates joint analysis between partner agencies. </a:t>
          </a:r>
          <a:endParaRPr lang="en-US" sz="1700" kern="1200"/>
        </a:p>
      </dsp:txBody>
      <dsp:txXfrm>
        <a:off x="0" y="1509390"/>
        <a:ext cx="10972800" cy="753590"/>
      </dsp:txXfrm>
    </dsp:sp>
    <dsp:sp modelId="{40AC1C20-5B40-42A2-B698-3C0D7EF7F262}">
      <dsp:nvSpPr>
        <dsp:cNvPr id="0" name=""/>
        <dsp:cNvSpPr/>
      </dsp:nvSpPr>
      <dsp:spPr>
        <a:xfrm>
          <a:off x="0" y="2262981"/>
          <a:ext cx="10972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49BC74-CF90-43FE-BA2B-32956F15D625}">
      <dsp:nvSpPr>
        <dsp:cNvPr id="0" name=""/>
        <dsp:cNvSpPr/>
      </dsp:nvSpPr>
      <dsp:spPr>
        <a:xfrm>
          <a:off x="0" y="2262981"/>
          <a:ext cx="10972800" cy="753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t>Delivery of high-quality and timely rapid reviews and local child safeguarding practice reviews, with the impact of learning from local and national reviews and independent scrutiny clearly evidenced in yearly reports. </a:t>
          </a:r>
          <a:endParaRPr lang="en-US" sz="1700" kern="1200"/>
        </a:p>
      </dsp:txBody>
      <dsp:txXfrm>
        <a:off x="0" y="2262981"/>
        <a:ext cx="10972800" cy="753590"/>
      </dsp:txXfrm>
    </dsp:sp>
    <dsp:sp modelId="{B3B5A09D-D901-4875-8FDA-5B0A040A899A}">
      <dsp:nvSpPr>
        <dsp:cNvPr id="0" name=""/>
        <dsp:cNvSpPr/>
      </dsp:nvSpPr>
      <dsp:spPr>
        <a:xfrm>
          <a:off x="0" y="3016572"/>
          <a:ext cx="10972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76559A-436A-4756-8248-A48C461B6085}">
      <dsp:nvSpPr>
        <dsp:cNvPr id="0" name=""/>
        <dsp:cNvSpPr/>
      </dsp:nvSpPr>
      <dsp:spPr>
        <a:xfrm>
          <a:off x="0" y="3016572"/>
          <a:ext cx="10972800" cy="753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dirty="0"/>
            <a:t>The provision of appropriate multi-agency safeguarding professional development and training.</a:t>
          </a:r>
          <a:endParaRPr lang="en-US" sz="1700" kern="1200" dirty="0"/>
        </a:p>
      </dsp:txBody>
      <dsp:txXfrm>
        <a:off x="0" y="3016572"/>
        <a:ext cx="10972800" cy="753590"/>
      </dsp:txXfrm>
    </dsp:sp>
    <dsp:sp modelId="{2BA99D43-BD2E-4280-B22A-21BB015DE28E}">
      <dsp:nvSpPr>
        <dsp:cNvPr id="0" name=""/>
        <dsp:cNvSpPr/>
      </dsp:nvSpPr>
      <dsp:spPr>
        <a:xfrm>
          <a:off x="0" y="3770162"/>
          <a:ext cx="10972800"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51AB24-B630-48E5-8561-FB8785ED4517}">
      <dsp:nvSpPr>
        <dsp:cNvPr id="0" name=""/>
        <dsp:cNvSpPr/>
      </dsp:nvSpPr>
      <dsp:spPr>
        <a:xfrm>
          <a:off x="0" y="3770162"/>
          <a:ext cx="10972800" cy="7535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n-GB" sz="1700" kern="1200"/>
            <a:t>Seeking of, and responding to, feedback from children and families about their experiences of services and co-designing services to ensure children from different communities and groups can access the help and protection they need. </a:t>
          </a:r>
          <a:endParaRPr lang="en-US" sz="1700" kern="1200"/>
        </a:p>
      </dsp:txBody>
      <dsp:txXfrm>
        <a:off x="0" y="3770162"/>
        <a:ext cx="10972800" cy="7535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221FF-2AAA-4BFD-8F13-51A205240484}">
      <dsp:nvSpPr>
        <dsp:cNvPr id="0" name=""/>
        <dsp:cNvSpPr/>
      </dsp:nvSpPr>
      <dsp:spPr>
        <a:xfrm>
          <a:off x="0" y="0"/>
          <a:ext cx="538638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E59FFF-0AAC-4EDA-A3C0-9D2C01E16D16}">
      <dsp:nvSpPr>
        <dsp:cNvPr id="0" name=""/>
        <dsp:cNvSpPr/>
      </dsp:nvSpPr>
      <dsp:spPr>
        <a:xfrm>
          <a:off x="0" y="0"/>
          <a:ext cx="5386388" cy="987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kern="1200" dirty="0"/>
            <a:t>To develop strategic links, support and hold to account all LSPs in fulfilling their safeguarding duties for children. </a:t>
          </a:r>
          <a:endParaRPr lang="en-US" sz="1500" kern="1200" dirty="0"/>
        </a:p>
      </dsp:txBody>
      <dsp:txXfrm>
        <a:off x="0" y="0"/>
        <a:ext cx="5386388" cy="987822"/>
      </dsp:txXfrm>
    </dsp:sp>
    <dsp:sp modelId="{260EE566-6C34-4904-8F12-37F93A1533AB}">
      <dsp:nvSpPr>
        <dsp:cNvPr id="0" name=""/>
        <dsp:cNvSpPr/>
      </dsp:nvSpPr>
      <dsp:spPr>
        <a:xfrm>
          <a:off x="0" y="987822"/>
          <a:ext cx="538638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E93A74-86BE-42E1-9494-B0E9817B622C}">
      <dsp:nvSpPr>
        <dsp:cNvPr id="0" name=""/>
        <dsp:cNvSpPr/>
      </dsp:nvSpPr>
      <dsp:spPr>
        <a:xfrm>
          <a:off x="0" y="987822"/>
          <a:ext cx="5386388" cy="987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kern="1200" dirty="0"/>
            <a:t>Ensure that local arrangements are designed to work collaboratively and effectively by encouraging and supporting the development of partnership working between the LSPs, DSPs, independent scrutiny role and Multi-Agency Safeguarding Arrangement subgroups. </a:t>
          </a:r>
          <a:endParaRPr lang="en-US" sz="1500" kern="1200" dirty="0"/>
        </a:p>
      </dsp:txBody>
      <dsp:txXfrm>
        <a:off x="0" y="987822"/>
        <a:ext cx="5386388" cy="987822"/>
      </dsp:txXfrm>
    </dsp:sp>
    <dsp:sp modelId="{888EE347-3AE7-4DE7-A760-798FDB20772B}">
      <dsp:nvSpPr>
        <dsp:cNvPr id="0" name=""/>
        <dsp:cNvSpPr/>
      </dsp:nvSpPr>
      <dsp:spPr>
        <a:xfrm>
          <a:off x="0" y="1975644"/>
          <a:ext cx="538638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708A9A-922F-4640-ABEA-FEC2945FF26B}">
      <dsp:nvSpPr>
        <dsp:cNvPr id="0" name=""/>
        <dsp:cNvSpPr/>
      </dsp:nvSpPr>
      <dsp:spPr>
        <a:xfrm>
          <a:off x="0" y="1975644"/>
          <a:ext cx="5386388" cy="987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kern="1200" dirty="0"/>
            <a:t>Chair the meetings of the DSPs, including any additional meetings convened as a response to specific and exceptional circumstances, with the help of the business manager and independent scrutiny role. </a:t>
          </a:r>
          <a:endParaRPr lang="en-US" sz="1500" kern="1200" dirty="0"/>
        </a:p>
      </dsp:txBody>
      <dsp:txXfrm>
        <a:off x="0" y="1975644"/>
        <a:ext cx="5386388" cy="987822"/>
      </dsp:txXfrm>
    </dsp:sp>
    <dsp:sp modelId="{3E1CCB13-F7DC-4DD0-9D87-72B6E794BBF6}">
      <dsp:nvSpPr>
        <dsp:cNvPr id="0" name=""/>
        <dsp:cNvSpPr/>
      </dsp:nvSpPr>
      <dsp:spPr>
        <a:xfrm>
          <a:off x="0" y="2963466"/>
          <a:ext cx="5386388"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4FCE1C-500D-4023-9FB9-5802A4ED9970}">
      <dsp:nvSpPr>
        <dsp:cNvPr id="0" name=""/>
        <dsp:cNvSpPr/>
      </dsp:nvSpPr>
      <dsp:spPr>
        <a:xfrm>
          <a:off x="0" y="2963466"/>
          <a:ext cx="5386388" cy="9878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90000"/>
            </a:lnSpc>
            <a:spcBef>
              <a:spcPct val="0"/>
            </a:spcBef>
            <a:spcAft>
              <a:spcPct val="35000"/>
            </a:spcAft>
            <a:buNone/>
          </a:pPr>
          <a:r>
            <a:rPr lang="en-GB" sz="1500" kern="1200"/>
            <a:t>Offer appropriate challenge to ensure that the partners are accountable, and that the local arrangements operate effectively.</a:t>
          </a:r>
          <a:endParaRPr lang="en-US" sz="1500" kern="1200"/>
        </a:p>
      </dsp:txBody>
      <dsp:txXfrm>
        <a:off x="0" y="2963466"/>
        <a:ext cx="5386388" cy="98782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C221FF-2AAA-4BFD-8F13-51A205240484}">
      <dsp:nvSpPr>
        <dsp:cNvPr id="0" name=""/>
        <dsp:cNvSpPr/>
      </dsp:nvSpPr>
      <dsp:spPr>
        <a:xfrm>
          <a:off x="0" y="1929"/>
          <a:ext cx="5389033"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E59FFF-0AAC-4EDA-A3C0-9D2C01E16D16}">
      <dsp:nvSpPr>
        <dsp:cNvPr id="0" name=""/>
        <dsp:cNvSpPr/>
      </dsp:nvSpPr>
      <dsp:spPr>
        <a:xfrm>
          <a:off x="0" y="0"/>
          <a:ext cx="5389033" cy="1315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t>The partnership chair has authority, is decisive and enables resource allocation with risk escalation to lead safeguarding partners at the executive. </a:t>
          </a:r>
          <a:endParaRPr lang="en-US" sz="1600" kern="1200" dirty="0"/>
        </a:p>
      </dsp:txBody>
      <dsp:txXfrm>
        <a:off x="0" y="0"/>
        <a:ext cx="5389033" cy="1315809"/>
      </dsp:txXfrm>
    </dsp:sp>
    <dsp:sp modelId="{260EE566-6C34-4904-8F12-37F93A1533AB}">
      <dsp:nvSpPr>
        <dsp:cNvPr id="0" name=""/>
        <dsp:cNvSpPr/>
      </dsp:nvSpPr>
      <dsp:spPr>
        <a:xfrm>
          <a:off x="0" y="1317739"/>
          <a:ext cx="5389033"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E93A74-86BE-42E1-9494-B0E9817B622C}">
      <dsp:nvSpPr>
        <dsp:cNvPr id="0" name=""/>
        <dsp:cNvSpPr/>
      </dsp:nvSpPr>
      <dsp:spPr>
        <a:xfrm>
          <a:off x="0" y="1317739"/>
          <a:ext cx="5389033" cy="1315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A business management function with adequate resources and capacity to support the partnership chair. </a:t>
          </a:r>
        </a:p>
      </dsp:txBody>
      <dsp:txXfrm>
        <a:off x="0" y="1317739"/>
        <a:ext cx="5389033" cy="1315809"/>
      </dsp:txXfrm>
    </dsp:sp>
    <dsp:sp modelId="{888EE347-3AE7-4DE7-A760-798FDB20772B}">
      <dsp:nvSpPr>
        <dsp:cNvPr id="0" name=""/>
        <dsp:cNvSpPr/>
      </dsp:nvSpPr>
      <dsp:spPr>
        <a:xfrm>
          <a:off x="0" y="2633548"/>
          <a:ext cx="5389033" cy="0"/>
        </a:xfrm>
        <a:prstGeom prst="line">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708A9A-922F-4640-ABEA-FEC2945FF26B}">
      <dsp:nvSpPr>
        <dsp:cNvPr id="0" name=""/>
        <dsp:cNvSpPr/>
      </dsp:nvSpPr>
      <dsp:spPr>
        <a:xfrm>
          <a:off x="0" y="2633548"/>
          <a:ext cx="5389033" cy="1315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GB" sz="1600" kern="1200" dirty="0"/>
            <a:t>A rigorous and effective independent scrutiny function providing challenge to the safeguarding partners.  </a:t>
          </a:r>
          <a:endParaRPr lang="en-US" sz="1600" kern="1200" dirty="0"/>
        </a:p>
      </dsp:txBody>
      <dsp:txXfrm>
        <a:off x="0" y="2633548"/>
        <a:ext cx="5389033" cy="131580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E42892-CDDE-4C67-8F04-9484505281B9}">
      <dsp:nvSpPr>
        <dsp:cNvPr id="0" name=""/>
        <dsp:cNvSpPr/>
      </dsp:nvSpPr>
      <dsp:spPr>
        <a:xfrm>
          <a:off x="13573" y="0"/>
          <a:ext cx="1143575" cy="11049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B3ECEB1-7610-4178-9FE7-5824C84230B8}">
      <dsp:nvSpPr>
        <dsp:cNvPr id="0" name=""/>
        <dsp:cNvSpPr/>
      </dsp:nvSpPr>
      <dsp:spPr>
        <a:xfrm>
          <a:off x="13573" y="1292794"/>
          <a:ext cx="3267359" cy="473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244600">
            <a:lnSpc>
              <a:spcPct val="100000"/>
            </a:lnSpc>
            <a:spcBef>
              <a:spcPct val="0"/>
            </a:spcBef>
            <a:spcAft>
              <a:spcPct val="35000"/>
            </a:spcAft>
            <a:buNone/>
            <a:defRPr b="1"/>
          </a:pPr>
          <a:r>
            <a:rPr lang="en-GB" sz="2800" b="1" kern="1200" dirty="0">
              <a:solidFill>
                <a:schemeClr val="accent1"/>
              </a:solidFill>
            </a:rPr>
            <a:t>Independent Scrutiny</a:t>
          </a:r>
          <a:endParaRPr lang="en-US" sz="2800" kern="1200" dirty="0">
            <a:solidFill>
              <a:schemeClr val="accent1"/>
            </a:solidFill>
          </a:endParaRPr>
        </a:p>
      </dsp:txBody>
      <dsp:txXfrm>
        <a:off x="13573" y="1292794"/>
        <a:ext cx="3267359" cy="473544"/>
      </dsp:txXfrm>
    </dsp:sp>
    <dsp:sp modelId="{2E45081B-9747-47E8-B90C-71B2ABDFD706}">
      <dsp:nvSpPr>
        <dsp:cNvPr id="0" name=""/>
        <dsp:cNvSpPr/>
      </dsp:nvSpPr>
      <dsp:spPr>
        <a:xfrm>
          <a:off x="13573" y="1853714"/>
          <a:ext cx="3267359" cy="2672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a:lnSpc>
              <a:spcPct val="100000"/>
            </a:lnSpc>
            <a:spcBef>
              <a:spcPct val="0"/>
            </a:spcBef>
            <a:spcAft>
              <a:spcPct val="35000"/>
            </a:spcAft>
            <a:buNone/>
          </a:pPr>
          <a:r>
            <a:rPr lang="en-GB" sz="1700" kern="1200" dirty="0"/>
            <a:t>Arrangements need to consider the impact LSPs and DSPs make  through independent, rigorous and effective support and challenge both at a strategic and operational level.</a:t>
          </a:r>
          <a:endParaRPr lang="en-US" sz="1700" kern="1200" dirty="0"/>
        </a:p>
        <a:p>
          <a:pPr marL="0" lvl="0" indent="0" algn="just" defTabSz="755650">
            <a:lnSpc>
              <a:spcPct val="100000"/>
            </a:lnSpc>
            <a:spcBef>
              <a:spcPct val="0"/>
            </a:spcBef>
            <a:spcAft>
              <a:spcPct val="35000"/>
            </a:spcAft>
            <a:buNone/>
          </a:pPr>
          <a:r>
            <a:rPr lang="en-GB" sz="1700" kern="1200" dirty="0"/>
            <a:t>Local safeguarding partnerships need to decide how best to implement their independent scrutiny and set this out clearly within their multi-agency arrangements. </a:t>
          </a:r>
          <a:endParaRPr lang="en-US" sz="1700" kern="1200" dirty="0"/>
        </a:p>
      </dsp:txBody>
      <dsp:txXfrm>
        <a:off x="13573" y="1853714"/>
        <a:ext cx="3267359" cy="2672248"/>
      </dsp:txXfrm>
    </dsp:sp>
    <dsp:sp modelId="{ADEE351B-0FBF-41AB-A8FF-6D640ED986EA}">
      <dsp:nvSpPr>
        <dsp:cNvPr id="0" name=""/>
        <dsp:cNvSpPr/>
      </dsp:nvSpPr>
      <dsp:spPr>
        <a:xfrm>
          <a:off x="3852720" y="0"/>
          <a:ext cx="1143575" cy="11049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204730F-B0D7-40E4-B911-A25B42092471}">
      <dsp:nvSpPr>
        <dsp:cNvPr id="0" name=""/>
        <dsp:cNvSpPr/>
      </dsp:nvSpPr>
      <dsp:spPr>
        <a:xfrm>
          <a:off x="3852720" y="1292794"/>
          <a:ext cx="3267359" cy="473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244600">
            <a:lnSpc>
              <a:spcPct val="100000"/>
            </a:lnSpc>
            <a:spcBef>
              <a:spcPct val="0"/>
            </a:spcBef>
            <a:spcAft>
              <a:spcPct val="35000"/>
            </a:spcAft>
            <a:buNone/>
            <a:defRPr b="1"/>
          </a:pPr>
          <a:r>
            <a:rPr lang="en-GB" sz="2800" b="1" kern="1200" dirty="0">
              <a:solidFill>
                <a:schemeClr val="accent1"/>
              </a:solidFill>
            </a:rPr>
            <a:t>Funding</a:t>
          </a:r>
          <a:endParaRPr lang="en-US" sz="2800" kern="1200" dirty="0">
            <a:solidFill>
              <a:schemeClr val="accent1"/>
            </a:solidFill>
          </a:endParaRPr>
        </a:p>
      </dsp:txBody>
      <dsp:txXfrm>
        <a:off x="3852720" y="1292794"/>
        <a:ext cx="3267359" cy="473544"/>
      </dsp:txXfrm>
    </dsp:sp>
    <dsp:sp modelId="{B0969121-C521-4CE5-9603-C9869F4CD4F2}">
      <dsp:nvSpPr>
        <dsp:cNvPr id="0" name=""/>
        <dsp:cNvSpPr/>
      </dsp:nvSpPr>
      <dsp:spPr>
        <a:xfrm>
          <a:off x="3852720" y="1853714"/>
          <a:ext cx="3267359" cy="2672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a:lnSpc>
              <a:spcPct val="100000"/>
            </a:lnSpc>
            <a:spcBef>
              <a:spcPct val="0"/>
            </a:spcBef>
            <a:spcAft>
              <a:spcPct val="35000"/>
            </a:spcAft>
            <a:buNone/>
          </a:pPr>
          <a:r>
            <a:rPr lang="en-GB" sz="1700" kern="1200" dirty="0"/>
            <a:t>The LSP should agree on the level of funding needed to deliver the multi-agency safeguarding arrangement. The funding contributions from the statutory safeguarding partners should be equitable and agreed by the LSP. The arrangements should be reviewed on an ongoing basis to ensure they meet the financial needs of the arrangements and published in the annual report. </a:t>
          </a:r>
          <a:endParaRPr lang="en-US" sz="1700" kern="1200" dirty="0"/>
        </a:p>
      </dsp:txBody>
      <dsp:txXfrm>
        <a:off x="3852720" y="1853714"/>
        <a:ext cx="3267359" cy="2672248"/>
      </dsp:txXfrm>
    </dsp:sp>
    <dsp:sp modelId="{A0EF8523-BD5B-4E34-A4AB-6538F1F01BF9}">
      <dsp:nvSpPr>
        <dsp:cNvPr id="0" name=""/>
        <dsp:cNvSpPr/>
      </dsp:nvSpPr>
      <dsp:spPr>
        <a:xfrm>
          <a:off x="7691867" y="0"/>
          <a:ext cx="1143575" cy="11049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B4A296D-BBC6-40EE-A578-7343A3386649}">
      <dsp:nvSpPr>
        <dsp:cNvPr id="0" name=""/>
        <dsp:cNvSpPr/>
      </dsp:nvSpPr>
      <dsp:spPr>
        <a:xfrm>
          <a:off x="7691867" y="1292794"/>
          <a:ext cx="3267359" cy="4735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244600">
            <a:lnSpc>
              <a:spcPct val="100000"/>
            </a:lnSpc>
            <a:spcBef>
              <a:spcPct val="0"/>
            </a:spcBef>
            <a:spcAft>
              <a:spcPct val="35000"/>
            </a:spcAft>
            <a:buNone/>
            <a:defRPr b="1"/>
          </a:pPr>
          <a:r>
            <a:rPr lang="en-GB" sz="2800" b="1" kern="1200" dirty="0">
              <a:solidFill>
                <a:schemeClr val="accent1"/>
              </a:solidFill>
            </a:rPr>
            <a:t>Reporting</a:t>
          </a:r>
          <a:endParaRPr lang="en-US" sz="2800" kern="1200" dirty="0">
            <a:solidFill>
              <a:schemeClr val="accent1"/>
            </a:solidFill>
          </a:endParaRPr>
        </a:p>
      </dsp:txBody>
      <dsp:txXfrm>
        <a:off x="7691867" y="1292794"/>
        <a:ext cx="3267359" cy="473544"/>
      </dsp:txXfrm>
    </dsp:sp>
    <dsp:sp modelId="{C8E63C79-D07A-41F6-B114-8EF5C54803C5}">
      <dsp:nvSpPr>
        <dsp:cNvPr id="0" name=""/>
        <dsp:cNvSpPr/>
      </dsp:nvSpPr>
      <dsp:spPr>
        <a:xfrm>
          <a:off x="7691867" y="1853714"/>
          <a:ext cx="3267359" cy="2672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55650">
            <a:lnSpc>
              <a:spcPct val="100000"/>
            </a:lnSpc>
            <a:spcBef>
              <a:spcPct val="0"/>
            </a:spcBef>
            <a:spcAft>
              <a:spcPct val="35000"/>
            </a:spcAft>
            <a:buNone/>
          </a:pPr>
          <a:r>
            <a:rPr lang="en-GB" sz="1700" kern="1200" dirty="0"/>
            <a:t>LSCPs need to publish their revised Multi-Agency Arrangements document by </a:t>
          </a:r>
          <a:r>
            <a:rPr lang="en-GB" sz="1700" b="1" kern="1200" dirty="0">
              <a:solidFill>
                <a:schemeClr val="accent1"/>
              </a:solidFill>
            </a:rPr>
            <a:t>December 2024 </a:t>
          </a:r>
          <a:r>
            <a:rPr lang="en-GB" sz="1700" kern="1200" dirty="0"/>
            <a:t>along with the annual report being published as submitted to the DfE by </a:t>
          </a:r>
          <a:r>
            <a:rPr lang="en-GB" sz="1700" b="1" kern="1200" dirty="0">
              <a:solidFill>
                <a:schemeClr val="accent1"/>
              </a:solidFill>
            </a:rPr>
            <a:t>September</a:t>
          </a:r>
          <a:r>
            <a:rPr lang="en-GB" sz="1700" kern="1200" dirty="0"/>
            <a:t>, covering the previous financial year. </a:t>
          </a:r>
          <a:endParaRPr lang="en-US" sz="1700" kern="1200" dirty="0"/>
        </a:p>
      </dsp:txBody>
      <dsp:txXfrm>
        <a:off x="7691867" y="1853714"/>
        <a:ext cx="3267359" cy="267224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EF297-7FF7-4286-A213-CD53AA7EE0AF}">
      <dsp:nvSpPr>
        <dsp:cNvPr id="0" name=""/>
        <dsp:cNvSpPr/>
      </dsp:nvSpPr>
      <dsp:spPr>
        <a:xfrm>
          <a:off x="0" y="164136"/>
          <a:ext cx="10972800" cy="1154789"/>
        </a:xfrm>
        <a:prstGeom prst="roundRect">
          <a:avLst/>
        </a:prstGeom>
        <a:gradFill rotWithShape="0">
          <a:gsLst>
            <a:gs pos="0">
              <a:schemeClr val="accent1">
                <a:hueOff val="0"/>
                <a:satOff val="0"/>
                <a:lumOff val="0"/>
                <a:alphaOff val="0"/>
                <a:tint val="98000"/>
                <a:shade val="25000"/>
                <a:satMod val="250000"/>
              </a:schemeClr>
            </a:gs>
            <a:gs pos="68000">
              <a:schemeClr val="accent1">
                <a:hueOff val="0"/>
                <a:satOff val="0"/>
                <a:lumOff val="0"/>
                <a:alphaOff val="0"/>
                <a:tint val="86000"/>
                <a:satMod val="115000"/>
              </a:schemeClr>
            </a:gs>
            <a:gs pos="100000">
              <a:schemeClr val="accent1">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1">
              <a:hueOff val="0"/>
              <a:satOff val="0"/>
              <a:lumOff val="0"/>
              <a:alphaOff val="0"/>
              <a:shade val="9000"/>
              <a:alpha val="48000"/>
              <a:satMod val="105000"/>
            </a:scheme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dirty="0"/>
            <a:t>This section focusses on how organisations and agencies provide help, safeguarding and protection for children and their families across Early Help, Safeguarding and Promoting the welfare of children and Child Protection. </a:t>
          </a:r>
          <a:endParaRPr lang="en-US" sz="2100" kern="1200" dirty="0"/>
        </a:p>
      </dsp:txBody>
      <dsp:txXfrm>
        <a:off x="56372" y="220508"/>
        <a:ext cx="10860056" cy="1042045"/>
      </dsp:txXfrm>
    </dsp:sp>
    <dsp:sp modelId="{DEB770D1-DF76-4EF0-8AFA-E205E1EF7549}">
      <dsp:nvSpPr>
        <dsp:cNvPr id="0" name=""/>
        <dsp:cNvSpPr/>
      </dsp:nvSpPr>
      <dsp:spPr>
        <a:xfrm>
          <a:off x="0" y="1318926"/>
          <a:ext cx="10972800" cy="3042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386"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GB" sz="1600" b="1" kern="1200" dirty="0">
              <a:solidFill>
                <a:schemeClr val="accent1"/>
              </a:solidFill>
            </a:rPr>
            <a:t>Section 1 – Early Help</a:t>
          </a:r>
          <a:endParaRPr lang="en-US" sz="1600" kern="1200" dirty="0">
            <a:solidFill>
              <a:schemeClr val="accent1"/>
            </a:solidFill>
          </a:endParaRPr>
        </a:p>
        <a:p>
          <a:pPr marL="342900" lvl="2" indent="-171450" algn="l" defTabSz="711200">
            <a:lnSpc>
              <a:spcPct val="90000"/>
            </a:lnSpc>
            <a:spcBef>
              <a:spcPct val="0"/>
            </a:spcBef>
            <a:spcAft>
              <a:spcPct val="20000"/>
            </a:spcAft>
            <a:buChar char="•"/>
          </a:pPr>
          <a:r>
            <a:rPr lang="en-GB" sz="1600" kern="1200" dirty="0"/>
            <a:t>Assessments for early help should consider how the needs of different family members impact each other. This includes needs relating to education, mental and physical health, financial stability, housing, substance use and crime.</a:t>
          </a:r>
          <a:endParaRPr lang="en-US" sz="1600" kern="1200" dirty="0"/>
        </a:p>
        <a:p>
          <a:pPr marL="342900" lvl="2" indent="-171450" algn="l" defTabSz="711200">
            <a:lnSpc>
              <a:spcPct val="90000"/>
            </a:lnSpc>
            <a:spcBef>
              <a:spcPct val="0"/>
            </a:spcBef>
            <a:spcAft>
              <a:spcPct val="20000"/>
            </a:spcAft>
            <a:buChar char="•"/>
          </a:pPr>
          <a:r>
            <a:rPr lang="en-GB" sz="1600" kern="1200" dirty="0"/>
            <a:t>Specific needs should be considered such as disabilities, those whose first language isn’t English, fathers or male carers, and parents who identify as LGBTQ</a:t>
          </a:r>
          <a:endParaRPr lang="en-US" sz="1600" kern="1200" dirty="0"/>
        </a:p>
        <a:p>
          <a:pPr marL="342900" lvl="2" indent="-171450" algn="l" defTabSz="711200">
            <a:lnSpc>
              <a:spcPct val="90000"/>
            </a:lnSpc>
            <a:spcBef>
              <a:spcPct val="0"/>
            </a:spcBef>
            <a:spcAft>
              <a:spcPct val="20000"/>
            </a:spcAft>
            <a:buChar char="•"/>
          </a:pPr>
          <a:r>
            <a:rPr lang="en-GB" sz="1600" kern="1200" dirty="0"/>
            <a:t>Early help services may focus on improving family functioning and developing the family’s capacity to establish positive routines and solve problems. Where family networks are supporting the child and parents, services may take an approach that enables family group decision making, such as family group conferences.</a:t>
          </a:r>
          <a:endParaRPr lang="en-US" sz="1600" kern="1200" dirty="0"/>
        </a:p>
        <a:p>
          <a:pPr marL="342900" lvl="2" indent="-171450" algn="l" defTabSz="711200">
            <a:lnSpc>
              <a:spcPct val="90000"/>
            </a:lnSpc>
            <a:spcBef>
              <a:spcPct val="0"/>
            </a:spcBef>
            <a:spcAft>
              <a:spcPct val="20000"/>
            </a:spcAft>
            <a:buChar char="•"/>
          </a:pPr>
          <a:r>
            <a:rPr lang="en-GB" sz="1600" kern="1200" dirty="0"/>
            <a:t>Paragraph 117, page 43-44 provides a list of what should be included in a safeguarding threshold document</a:t>
          </a:r>
          <a:r>
            <a:rPr lang="en-GB" sz="1600" b="1" kern="1200" dirty="0"/>
            <a:t>.</a:t>
          </a:r>
          <a:endParaRPr lang="en-US" sz="1600" kern="1200" dirty="0"/>
        </a:p>
        <a:p>
          <a:pPr marL="171450" lvl="1" indent="-171450" algn="l" defTabSz="711200">
            <a:lnSpc>
              <a:spcPct val="90000"/>
            </a:lnSpc>
            <a:spcBef>
              <a:spcPct val="0"/>
            </a:spcBef>
            <a:spcAft>
              <a:spcPct val="20000"/>
            </a:spcAft>
            <a:buChar char="•"/>
          </a:pPr>
          <a:r>
            <a:rPr lang="en-US" sz="1600" b="1" kern="1200" dirty="0">
              <a:solidFill>
                <a:schemeClr val="accent1"/>
              </a:solidFill>
            </a:rPr>
            <a:t>Role of education and childcare settings</a:t>
          </a:r>
        </a:p>
        <a:p>
          <a:pPr marL="342900" lvl="2" indent="-171450" algn="l" defTabSz="711200">
            <a:lnSpc>
              <a:spcPct val="90000"/>
            </a:lnSpc>
            <a:spcBef>
              <a:spcPct val="0"/>
            </a:spcBef>
            <a:spcAft>
              <a:spcPct val="20000"/>
            </a:spcAft>
            <a:buChar char="•"/>
          </a:pPr>
          <a:r>
            <a:rPr lang="en-US" sz="1600" b="0" kern="1200" dirty="0"/>
            <a:t>Safeguarding professionals should work closely with education and childcare settings to share information, identify and understand risk of harm, and ensure children and families receive timely support. </a:t>
          </a:r>
        </a:p>
      </dsp:txBody>
      <dsp:txXfrm>
        <a:off x="0" y="1318926"/>
        <a:ext cx="10972800" cy="30429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2BFDC0-6E38-4CB9-9A84-8F81DF86E07B}" type="datetimeFigureOut">
              <a:rPr lang="en-GB" smtClean="0"/>
              <a:t>17/07/2024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35972A-6F13-40BB-A55D-F1AA933D8A5C}" type="slidenum">
              <a:rPr lang="en-GB" smtClean="0"/>
              <a:t>‹#›</a:t>
            </a:fld>
            <a:endParaRPr lang="en-GB"/>
          </a:p>
        </p:txBody>
      </p:sp>
    </p:spTree>
    <p:extLst>
      <p:ext uri="{BB962C8B-B14F-4D97-AF65-F5344CB8AC3E}">
        <p14:creationId xmlns:p14="http://schemas.microsoft.com/office/powerpoint/2010/main" val="3784401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0BF006-6B2A-4C46-B750-18231488598A}"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738528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399" y="1950847"/>
            <a:ext cx="10363200" cy="1470025"/>
          </a:xfrm>
        </p:spPr>
        <p:txBody>
          <a:bodyPr/>
          <a:lstStyle>
            <a:lvl1pPr>
              <a:defRPr>
                <a:solidFill>
                  <a:schemeClr val="tx1"/>
                </a:solidFill>
                <a:effectLst/>
              </a:defRPr>
            </a:lvl1pPr>
          </a:lstStyle>
          <a:p>
            <a:r>
              <a:rPr lang="en-US"/>
              <a:t>Click to edit Master title style</a:t>
            </a:r>
            <a:endParaRPr lang="en-GB" dirty="0"/>
          </a:p>
        </p:txBody>
      </p:sp>
      <p:sp>
        <p:nvSpPr>
          <p:cNvPr id="3" name="Subtitle 2"/>
          <p:cNvSpPr>
            <a:spLocks noGrp="1"/>
          </p:cNvSpPr>
          <p:nvPr>
            <p:ph type="subTitle" idx="1"/>
          </p:nvPr>
        </p:nvSpPr>
        <p:spPr>
          <a:xfrm>
            <a:off x="1828799" y="3961598"/>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tretch>
            <a:fillRect/>
          </a:stretch>
        </p:blipFill>
        <p:spPr>
          <a:xfrm>
            <a:off x="3823204" y="168928"/>
            <a:ext cx="4545590" cy="991657"/>
          </a:xfrm>
          <a:prstGeom prst="rect">
            <a:avLst/>
          </a:prstGeom>
        </p:spPr>
      </p:pic>
      <p:sp>
        <p:nvSpPr>
          <p:cNvPr id="6" name="Slide Number Placeholder 5"/>
          <p:cNvSpPr>
            <a:spLocks noGrp="1"/>
          </p:cNvSpPr>
          <p:nvPr>
            <p:ph type="sldNum" sz="quarter" idx="4"/>
          </p:nvPr>
        </p:nvSpPr>
        <p:spPr>
          <a:xfrm>
            <a:off x="4673600" y="6531757"/>
            <a:ext cx="2844800" cy="267927"/>
          </a:xfrm>
          <a:prstGeom prst="rect">
            <a:avLst/>
          </a:prstGeom>
        </p:spPr>
        <p:txBody>
          <a:bodyPr/>
          <a:lstStyle>
            <a:lvl1pPr>
              <a:defRPr sz="1000">
                <a:solidFill>
                  <a:schemeClr val="bg1"/>
                </a:solidFill>
                <a:latin typeface="Arial Black" panose="020B0A04020102020204" pitchFamily="34" charset="0"/>
              </a:defRPr>
            </a:lvl1pPr>
          </a:lstStyle>
          <a:p>
            <a:pPr algn="ctr"/>
            <a:r>
              <a:rPr lang="en-GB" dirty="0"/>
              <a:t>nyscp@northyorks.gov.uk</a:t>
            </a:r>
          </a:p>
        </p:txBody>
      </p:sp>
    </p:spTree>
    <p:extLst>
      <p:ext uri="{BB962C8B-B14F-4D97-AF65-F5344CB8AC3E}">
        <p14:creationId xmlns:p14="http://schemas.microsoft.com/office/powerpoint/2010/main" val="486095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lank Layout, Page number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5840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Slide Number Placeholder 5"/>
          <p:cNvSpPr>
            <a:spLocks noGrp="1"/>
          </p:cNvSpPr>
          <p:nvPr>
            <p:ph type="sldNum" sz="quarter" idx="4"/>
          </p:nvPr>
        </p:nvSpPr>
        <p:spPr>
          <a:xfrm>
            <a:off x="4673600" y="6531757"/>
            <a:ext cx="2844800" cy="267927"/>
          </a:xfrm>
          <a:prstGeom prst="rect">
            <a:avLst/>
          </a:prstGeom>
        </p:spPr>
        <p:txBody>
          <a:bodyPr/>
          <a:lstStyle>
            <a:lvl1pPr>
              <a:defRPr sz="1000">
                <a:solidFill>
                  <a:schemeClr val="bg1"/>
                </a:solidFill>
                <a:latin typeface="Arial Black" panose="020B0A04020102020204" pitchFamily="34" charset="0"/>
              </a:defRPr>
            </a:lvl1pPr>
          </a:lstStyle>
          <a:p>
            <a:fld id="{1CEECAC6-040D-426C-937C-620B80DD5318}" type="slidenum">
              <a:rPr lang="en-GB" smtClean="0"/>
              <a:t>‹#›</a:t>
            </a:fld>
            <a:endParaRPr lang="en-GB"/>
          </a:p>
        </p:txBody>
      </p:sp>
    </p:spTree>
    <p:extLst>
      <p:ext uri="{BB962C8B-B14F-4D97-AF65-F5344CB8AC3E}">
        <p14:creationId xmlns:p14="http://schemas.microsoft.com/office/powerpoint/2010/main" val="2843134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5" name="Rectangle 14"/>
          <p:cNvSpPr/>
          <p:nvPr/>
        </p:nvSpPr>
        <p:spPr>
          <a:xfrm>
            <a:off x="1" y="6473442"/>
            <a:ext cx="12200709" cy="384558"/>
          </a:xfrm>
          <a:prstGeom prst="rect">
            <a:avLst/>
          </a:prstGeom>
          <a:solidFill>
            <a:srgbClr val="205CAA"/>
          </a:solidFill>
          <a:ln>
            <a:noFill/>
          </a:ln>
        </p:spPr>
        <p:style>
          <a:lnRef idx="0">
            <a:scrgbClr r="0" g="0" b="0"/>
          </a:lnRef>
          <a:fillRef idx="0">
            <a:scrgbClr r="0" g="0" b="0"/>
          </a:fillRef>
          <a:effectRef idx="0">
            <a:scrgbClr r="0" g="0" b="0"/>
          </a:effectRef>
          <a:fontRef idx="minor">
            <a:schemeClr val="accent6"/>
          </a:fontRef>
        </p:style>
        <p:txBody>
          <a:bodyPr rtlCol="0" anchor="ctr"/>
          <a:lstStyle/>
          <a:p>
            <a:pPr algn="ctr"/>
            <a:endParaRPr lang="en-GB">
              <a:ln>
                <a:solidFill>
                  <a:srgbClr val="205CAA"/>
                </a:solidFill>
              </a:ln>
            </a:endParaRPr>
          </a:p>
        </p:txBody>
      </p:sp>
      <p:sp>
        <p:nvSpPr>
          <p:cNvPr id="17" name="Slide Number Placeholder 5"/>
          <p:cNvSpPr txBox="1">
            <a:spLocks/>
          </p:cNvSpPr>
          <p:nvPr/>
        </p:nvSpPr>
        <p:spPr>
          <a:xfrm>
            <a:off x="9235630" y="6531757"/>
            <a:ext cx="2844800" cy="267927"/>
          </a:xfrm>
          <a:prstGeom prst="rect">
            <a:avLst/>
          </a:prstGeom>
        </p:spPr>
        <p:txBody>
          <a:bodyP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b="0" dirty="0">
                <a:solidFill>
                  <a:schemeClr val="bg1"/>
                </a:solidFill>
                <a:latin typeface="Arial Black" panose="020B0A04020102020204" pitchFamily="34" charset="0"/>
              </a:rPr>
              <a:t>Follow us on Twitter</a:t>
            </a:r>
            <a:r>
              <a:rPr lang="en-GB" b="0" baseline="0" dirty="0">
                <a:solidFill>
                  <a:schemeClr val="bg1"/>
                </a:solidFill>
                <a:latin typeface="Arial Black" panose="020B0A04020102020204" pitchFamily="34" charset="0"/>
              </a:rPr>
              <a:t> </a:t>
            </a:r>
            <a:r>
              <a:rPr lang="en-GB" b="0" dirty="0">
                <a:solidFill>
                  <a:schemeClr val="bg1"/>
                </a:solidFill>
                <a:latin typeface="Arial Black" panose="020B0A04020102020204" pitchFamily="34" charset="0"/>
              </a:rPr>
              <a:t>@NYSCP1</a:t>
            </a:r>
          </a:p>
        </p:txBody>
      </p:sp>
      <p:pic>
        <p:nvPicPr>
          <p:cNvPr id="18" name="Picture 17" descr="433MHz RF communication from a Raspberry Pi | Behind Th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0971" y="6531757"/>
            <a:ext cx="243635" cy="243635"/>
          </a:xfrm>
          <a:prstGeom prst="rect">
            <a:avLst/>
          </a:prstGeom>
        </p:spPr>
      </p:pic>
      <p:sp>
        <p:nvSpPr>
          <p:cNvPr id="19" name="Slide Number Placeholder 5"/>
          <p:cNvSpPr txBox="1">
            <a:spLocks/>
          </p:cNvSpPr>
          <p:nvPr/>
        </p:nvSpPr>
        <p:spPr>
          <a:xfrm>
            <a:off x="111570" y="6531757"/>
            <a:ext cx="2844800" cy="267927"/>
          </a:xfrm>
          <a:prstGeom prst="rect">
            <a:avLst/>
          </a:prstGeom>
        </p:spPr>
        <p:txBody>
          <a:bodyP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b="0" dirty="0">
                <a:solidFill>
                  <a:schemeClr val="bg1"/>
                </a:solidFill>
                <a:latin typeface="Arial Black" panose="020B0A04020102020204" pitchFamily="34" charset="0"/>
              </a:rPr>
              <a:t>www.SafeguardingChildren.co.uk</a:t>
            </a:r>
          </a:p>
        </p:txBody>
      </p:sp>
      <p:pic>
        <p:nvPicPr>
          <p:cNvPr id="20" name="Picture 19"/>
          <p:cNvPicPr>
            <a:picLocks noChangeAspect="1"/>
          </p:cNvPicPr>
          <p:nvPr/>
        </p:nvPicPr>
        <p:blipFill rotWithShape="1">
          <a:blip r:embed="rId3" cstate="print">
            <a:extLst>
              <a:ext uri="{BEBA8EAE-BF5A-486C-A8C5-ECC9F3942E4B}">
                <a14:imgProps xmlns:a14="http://schemas.microsoft.com/office/drawing/2010/main">
                  <a14:imgLayer r:embed="rId4">
                    <a14:imgEffect>
                      <a14:artisticCrisscrossEtching/>
                    </a14:imgEffect>
                    <a14:imgEffect>
                      <a14:sharpenSoften amount="-30000"/>
                    </a14:imgEffect>
                    <a14:imgEffect>
                      <a14:brightnessContrast bright="6000" contrast="-7000"/>
                    </a14:imgEffect>
                  </a14:imgLayer>
                </a14:imgProps>
              </a:ext>
              <a:ext uri="{28A0092B-C50C-407E-A947-70E740481C1C}">
                <a14:useLocalDpi xmlns:a14="http://schemas.microsoft.com/office/drawing/2010/main" val="0"/>
              </a:ext>
            </a:extLst>
          </a:blip>
          <a:srcRect l="6993" r="46979"/>
          <a:stretch/>
        </p:blipFill>
        <p:spPr>
          <a:xfrm>
            <a:off x="-1" y="-34184"/>
            <a:ext cx="12192001" cy="1873315"/>
          </a:xfrm>
          <a:prstGeom prst="rect">
            <a:avLst/>
          </a:prstGeom>
        </p:spPr>
      </p:pic>
      <p:sp>
        <p:nvSpPr>
          <p:cNvPr id="2" name="Title 1"/>
          <p:cNvSpPr>
            <a:spLocks noGrp="1"/>
          </p:cNvSpPr>
          <p:nvPr>
            <p:ph type="title"/>
          </p:nvPr>
        </p:nvSpPr>
        <p:spPr>
          <a:xfrm>
            <a:off x="1108363" y="512748"/>
            <a:ext cx="10363200" cy="916186"/>
          </a:xfrm>
        </p:spPr>
        <p:txBody>
          <a:bodyPr anchor="t"/>
          <a:lstStyle>
            <a:lvl1pPr algn="l">
              <a:defRPr sz="4000" b="1" cap="all"/>
            </a:lvl1pPr>
          </a:lstStyle>
          <a:p>
            <a:r>
              <a:rPr lang="en-US"/>
              <a:t>Click to edit Master title style</a:t>
            </a:r>
            <a:endParaRPr lang="en-GB" dirty="0"/>
          </a:p>
        </p:txBody>
      </p:sp>
      <p:sp>
        <p:nvSpPr>
          <p:cNvPr id="11" name="Slide Number Placeholder 5"/>
          <p:cNvSpPr>
            <a:spLocks noGrp="1"/>
          </p:cNvSpPr>
          <p:nvPr>
            <p:ph type="sldNum" sz="quarter" idx="4"/>
          </p:nvPr>
        </p:nvSpPr>
        <p:spPr>
          <a:xfrm>
            <a:off x="4673600" y="6531757"/>
            <a:ext cx="2844800" cy="267927"/>
          </a:xfrm>
          <a:prstGeom prst="rect">
            <a:avLst/>
          </a:prstGeom>
        </p:spPr>
        <p:txBody>
          <a:bodyPr/>
          <a:lstStyle>
            <a:lvl1pPr>
              <a:defRPr sz="1000">
                <a:solidFill>
                  <a:schemeClr val="bg1"/>
                </a:solidFill>
                <a:latin typeface="Arial Black" panose="020B0A04020102020204" pitchFamily="34" charset="0"/>
              </a:defRPr>
            </a:lvl1pPr>
          </a:lstStyle>
          <a:p>
            <a:fld id="{1CEECAC6-040D-426C-937C-620B80DD5318}" type="slidenum">
              <a:rPr lang="en-GB" smtClean="0"/>
              <a:t>‹#›</a:t>
            </a:fld>
            <a:endParaRPr lang="en-GB"/>
          </a:p>
        </p:txBody>
      </p:sp>
    </p:spTree>
    <p:extLst>
      <p:ext uri="{BB962C8B-B14F-4D97-AF65-F5344CB8AC3E}">
        <p14:creationId xmlns:p14="http://schemas.microsoft.com/office/powerpoint/2010/main" val="3096788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12192000" cy="1166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4673600" y="6531757"/>
            <a:ext cx="2844800" cy="267927"/>
          </a:xfrm>
          <a:prstGeom prst="rect">
            <a:avLst/>
          </a:prstGeom>
        </p:spPr>
        <p:txBody>
          <a:bodyPr/>
          <a:lstStyle>
            <a:lvl1pPr>
              <a:defRPr sz="1000">
                <a:solidFill>
                  <a:schemeClr val="bg1"/>
                </a:solidFill>
                <a:latin typeface="Arial Black" panose="020B0A04020102020204" pitchFamily="34" charset="0"/>
              </a:defRPr>
            </a:lvl1pPr>
          </a:lstStyle>
          <a:p>
            <a:fld id="{1CEECAC6-040D-426C-937C-620B80DD5318}" type="slidenum">
              <a:rPr lang="en-GB" smtClean="0"/>
              <a:t>‹#›</a:t>
            </a:fld>
            <a:endParaRPr lang="en-GB"/>
          </a:p>
        </p:txBody>
      </p:sp>
    </p:spTree>
    <p:extLst>
      <p:ext uri="{BB962C8B-B14F-4D97-AF65-F5344CB8AC3E}">
        <p14:creationId xmlns:p14="http://schemas.microsoft.com/office/powerpoint/2010/main" val="38023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5"/>
          <p:cNvSpPr>
            <a:spLocks noGrp="1"/>
          </p:cNvSpPr>
          <p:nvPr>
            <p:ph type="sldNum" sz="quarter" idx="10"/>
          </p:nvPr>
        </p:nvSpPr>
        <p:spPr>
          <a:xfrm>
            <a:off x="4673600" y="6531757"/>
            <a:ext cx="2844800" cy="267927"/>
          </a:xfrm>
          <a:prstGeom prst="rect">
            <a:avLst/>
          </a:prstGeom>
        </p:spPr>
        <p:txBody>
          <a:bodyPr/>
          <a:lstStyle>
            <a:lvl1pPr>
              <a:defRPr sz="1000">
                <a:solidFill>
                  <a:schemeClr val="bg1"/>
                </a:solidFill>
                <a:latin typeface="Arial Black" panose="020B0A04020102020204" pitchFamily="34" charset="0"/>
              </a:defRPr>
            </a:lvl1pPr>
          </a:lstStyle>
          <a:p>
            <a:fld id="{1CEECAC6-040D-426C-937C-620B80DD5318}" type="slidenum">
              <a:rPr lang="en-GB" smtClean="0"/>
              <a:t>‹#›</a:t>
            </a:fld>
            <a:endParaRPr lang="en-GB"/>
          </a:p>
        </p:txBody>
      </p:sp>
    </p:spTree>
    <p:extLst>
      <p:ext uri="{BB962C8B-B14F-4D97-AF65-F5344CB8AC3E}">
        <p14:creationId xmlns:p14="http://schemas.microsoft.com/office/powerpoint/2010/main" val="1978548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5"/>
          <p:cNvSpPr>
            <a:spLocks noGrp="1"/>
          </p:cNvSpPr>
          <p:nvPr>
            <p:ph type="sldNum" sz="quarter" idx="4"/>
          </p:nvPr>
        </p:nvSpPr>
        <p:spPr>
          <a:xfrm>
            <a:off x="4673600" y="6531757"/>
            <a:ext cx="2844800" cy="267927"/>
          </a:xfrm>
          <a:prstGeom prst="rect">
            <a:avLst/>
          </a:prstGeom>
        </p:spPr>
        <p:txBody>
          <a:bodyPr/>
          <a:lstStyle>
            <a:lvl1pPr>
              <a:defRPr sz="1000">
                <a:solidFill>
                  <a:schemeClr val="bg1"/>
                </a:solidFill>
                <a:latin typeface="Arial Black" panose="020B0A04020102020204" pitchFamily="34" charset="0"/>
              </a:defRPr>
            </a:lvl1pPr>
          </a:lstStyle>
          <a:p>
            <a:fld id="{1CEECAC6-040D-426C-937C-620B80DD5318}" type="slidenum">
              <a:rPr lang="en-GB" smtClean="0"/>
              <a:t>‹#›</a:t>
            </a:fld>
            <a:endParaRPr lang="en-GB"/>
          </a:p>
        </p:txBody>
      </p:sp>
    </p:spTree>
    <p:extLst>
      <p:ext uri="{BB962C8B-B14F-4D97-AF65-F5344CB8AC3E}">
        <p14:creationId xmlns:p14="http://schemas.microsoft.com/office/powerpoint/2010/main" val="2316142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4"/>
          </p:nvPr>
        </p:nvSpPr>
        <p:spPr>
          <a:xfrm>
            <a:off x="4673600" y="6531757"/>
            <a:ext cx="2844800" cy="267927"/>
          </a:xfrm>
          <a:prstGeom prst="rect">
            <a:avLst/>
          </a:prstGeom>
        </p:spPr>
        <p:txBody>
          <a:bodyPr/>
          <a:lstStyle>
            <a:lvl1pPr>
              <a:defRPr sz="1000">
                <a:solidFill>
                  <a:schemeClr val="bg1"/>
                </a:solidFill>
                <a:latin typeface="Arial Black" panose="020B0A04020102020204" pitchFamily="34" charset="0"/>
              </a:defRPr>
            </a:lvl1pPr>
          </a:lstStyle>
          <a:p>
            <a:fld id="{1CEECAC6-040D-426C-937C-620B80DD5318}" type="slidenum">
              <a:rPr lang="en-GB" smtClean="0"/>
              <a:t>‹#›</a:t>
            </a:fld>
            <a:endParaRPr lang="en-GB"/>
          </a:p>
        </p:txBody>
      </p:sp>
    </p:spTree>
    <p:extLst>
      <p:ext uri="{BB962C8B-B14F-4D97-AF65-F5344CB8AC3E}">
        <p14:creationId xmlns:p14="http://schemas.microsoft.com/office/powerpoint/2010/main" val="2345685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Blank Layout top graphics only">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BEBA8EAE-BF5A-486C-A8C5-ECC9F3942E4B}">
                <a14:imgProps xmlns:a14="http://schemas.microsoft.com/office/drawing/2010/main">
                  <a14:imgLayer r:embed="rId3">
                    <a14:imgEffect>
                      <a14:artisticCrisscrossEtching/>
                    </a14:imgEffect>
                    <a14:imgEffect>
                      <a14:sharpenSoften amount="-30000"/>
                    </a14:imgEffect>
                    <a14:imgEffect>
                      <a14:brightnessContrast bright="6000" contrast="-7000"/>
                    </a14:imgEffect>
                  </a14:imgLayer>
                </a14:imgProps>
              </a:ext>
              <a:ext uri="{28A0092B-C50C-407E-A947-70E740481C1C}">
                <a14:useLocalDpi xmlns:a14="http://schemas.microsoft.com/office/drawing/2010/main" val="0"/>
              </a:ext>
            </a:extLst>
          </a:blip>
          <a:srcRect l="-1" r="39617"/>
          <a:stretch/>
        </p:blipFill>
        <p:spPr>
          <a:xfrm>
            <a:off x="1" y="-1786"/>
            <a:ext cx="12200708" cy="1428934"/>
          </a:xfrm>
          <a:prstGeom prst="rect">
            <a:avLst/>
          </a:prstGeom>
        </p:spPr>
      </p:pic>
    </p:spTree>
    <p:extLst>
      <p:ext uri="{BB962C8B-B14F-4D97-AF65-F5344CB8AC3E}">
        <p14:creationId xmlns:p14="http://schemas.microsoft.com/office/powerpoint/2010/main" val="39082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layout bottom graphics only">
    <p:spTree>
      <p:nvGrpSpPr>
        <p:cNvPr id="1" name=""/>
        <p:cNvGrpSpPr/>
        <p:nvPr/>
      </p:nvGrpSpPr>
      <p:grpSpPr>
        <a:xfrm>
          <a:off x="0" y="0"/>
          <a:ext cx="0" cy="0"/>
          <a:chOff x="0" y="0"/>
          <a:chExt cx="0" cy="0"/>
        </a:xfrm>
      </p:grpSpPr>
      <p:sp>
        <p:nvSpPr>
          <p:cNvPr id="4" name="Rectangle 3"/>
          <p:cNvSpPr/>
          <p:nvPr/>
        </p:nvSpPr>
        <p:spPr>
          <a:xfrm>
            <a:off x="0" y="6469841"/>
            <a:ext cx="12200709" cy="384558"/>
          </a:xfrm>
          <a:prstGeom prst="rect">
            <a:avLst/>
          </a:prstGeom>
          <a:solidFill>
            <a:srgbClr val="205CAA"/>
          </a:solidFill>
          <a:ln>
            <a:noFill/>
          </a:ln>
        </p:spPr>
        <p:style>
          <a:lnRef idx="0">
            <a:scrgbClr r="0" g="0" b="0"/>
          </a:lnRef>
          <a:fillRef idx="0">
            <a:scrgbClr r="0" g="0" b="0"/>
          </a:fillRef>
          <a:effectRef idx="0">
            <a:scrgbClr r="0" g="0" b="0"/>
          </a:effectRef>
          <a:fontRef idx="minor">
            <a:schemeClr val="accent6"/>
          </a:fontRef>
        </p:style>
        <p:txBody>
          <a:bodyPr rtlCol="0" anchor="ctr"/>
          <a:lstStyle/>
          <a:p>
            <a:pPr algn="ctr"/>
            <a:endParaRPr lang="en-GB">
              <a:ln>
                <a:solidFill>
                  <a:srgbClr val="205CAA"/>
                </a:solidFill>
              </a:ln>
            </a:endParaRPr>
          </a:p>
        </p:txBody>
      </p:sp>
      <p:sp>
        <p:nvSpPr>
          <p:cNvPr id="6" name="Slide Number Placeholder 5"/>
          <p:cNvSpPr txBox="1">
            <a:spLocks/>
          </p:cNvSpPr>
          <p:nvPr/>
        </p:nvSpPr>
        <p:spPr>
          <a:xfrm>
            <a:off x="9235630" y="6531757"/>
            <a:ext cx="2844800" cy="267927"/>
          </a:xfrm>
          <a:prstGeom prst="rect">
            <a:avLst/>
          </a:prstGeom>
        </p:spPr>
        <p:txBody>
          <a:bodyP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b="0" dirty="0">
                <a:solidFill>
                  <a:schemeClr val="bg1"/>
                </a:solidFill>
                <a:latin typeface="Arial Black" panose="020B0A04020102020204" pitchFamily="34" charset="0"/>
              </a:rPr>
              <a:t>Follow us on Twitter</a:t>
            </a:r>
            <a:r>
              <a:rPr lang="en-GB" b="0" baseline="0" dirty="0">
                <a:solidFill>
                  <a:schemeClr val="bg1"/>
                </a:solidFill>
                <a:latin typeface="Arial Black" panose="020B0A04020102020204" pitchFamily="34" charset="0"/>
              </a:rPr>
              <a:t> </a:t>
            </a:r>
            <a:r>
              <a:rPr lang="en-GB" b="0" dirty="0">
                <a:solidFill>
                  <a:schemeClr val="bg1"/>
                </a:solidFill>
                <a:latin typeface="Arial Black" panose="020B0A04020102020204" pitchFamily="34" charset="0"/>
              </a:rPr>
              <a:t>@NYSCP1</a:t>
            </a:r>
          </a:p>
        </p:txBody>
      </p:sp>
      <p:pic>
        <p:nvPicPr>
          <p:cNvPr id="7" name="Picture 6" descr="433MHz RF communication from a Raspberry Pi | Behind The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0971" y="6531757"/>
            <a:ext cx="243635" cy="243635"/>
          </a:xfrm>
          <a:prstGeom prst="rect">
            <a:avLst/>
          </a:prstGeom>
        </p:spPr>
      </p:pic>
      <p:sp>
        <p:nvSpPr>
          <p:cNvPr id="8" name="Slide Number Placeholder 5"/>
          <p:cNvSpPr txBox="1">
            <a:spLocks/>
          </p:cNvSpPr>
          <p:nvPr/>
        </p:nvSpPr>
        <p:spPr>
          <a:xfrm>
            <a:off x="111570" y="6531757"/>
            <a:ext cx="2844800" cy="267927"/>
          </a:xfrm>
          <a:prstGeom prst="rect">
            <a:avLst/>
          </a:prstGeom>
        </p:spPr>
        <p:txBody>
          <a:bodyP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b="0" dirty="0">
                <a:solidFill>
                  <a:schemeClr val="bg1"/>
                </a:solidFill>
                <a:latin typeface="Arial Black" panose="020B0A04020102020204" pitchFamily="34" charset="0"/>
              </a:rPr>
              <a:t>www.SafeguardingChildren.co.uk</a:t>
            </a:r>
          </a:p>
        </p:txBody>
      </p:sp>
      <p:sp>
        <p:nvSpPr>
          <p:cNvPr id="9" name="Slide Number Placeholder 5"/>
          <p:cNvSpPr>
            <a:spLocks noGrp="1"/>
          </p:cNvSpPr>
          <p:nvPr>
            <p:ph type="sldNum" sz="quarter" idx="4"/>
          </p:nvPr>
        </p:nvSpPr>
        <p:spPr>
          <a:xfrm>
            <a:off x="4673600" y="6531757"/>
            <a:ext cx="2844800" cy="267927"/>
          </a:xfrm>
          <a:prstGeom prst="rect">
            <a:avLst/>
          </a:prstGeom>
        </p:spPr>
        <p:txBody>
          <a:bodyPr/>
          <a:lstStyle>
            <a:lvl1pPr>
              <a:defRPr sz="1000">
                <a:solidFill>
                  <a:schemeClr val="bg1"/>
                </a:solidFill>
                <a:latin typeface="Arial Black" panose="020B0A04020102020204" pitchFamily="34" charset="0"/>
              </a:defRPr>
            </a:lvl1pPr>
          </a:lstStyle>
          <a:p>
            <a:pPr algn="ctr"/>
            <a:r>
              <a:rPr lang="en-GB" dirty="0"/>
              <a:t>nyscp@northyorks.gov.uk</a:t>
            </a:r>
          </a:p>
        </p:txBody>
      </p:sp>
    </p:spTree>
    <p:extLst>
      <p:ext uri="{BB962C8B-B14F-4D97-AF65-F5344CB8AC3E}">
        <p14:creationId xmlns:p14="http://schemas.microsoft.com/office/powerpoint/2010/main" val="2842793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3" name="Picture 12"/>
          <p:cNvPicPr>
            <a:picLocks noChangeAspect="1"/>
          </p:cNvPicPr>
          <p:nvPr/>
        </p:nvPicPr>
        <p:blipFill rotWithShape="1">
          <a:blip r:embed="rId12" cstate="print">
            <a:extLst>
              <a:ext uri="{BEBA8EAE-BF5A-486C-A8C5-ECC9F3942E4B}">
                <a14:imgProps xmlns:a14="http://schemas.microsoft.com/office/drawing/2010/main">
                  <a14:imgLayer r:embed="rId13">
                    <a14:imgEffect>
                      <a14:artisticCrisscrossEtching/>
                    </a14:imgEffect>
                    <a14:imgEffect>
                      <a14:sharpenSoften amount="-30000"/>
                    </a14:imgEffect>
                    <a14:imgEffect>
                      <a14:brightnessContrast contrast="20000"/>
                    </a14:imgEffect>
                  </a14:imgLayer>
                </a14:imgProps>
              </a:ext>
              <a:ext uri="{28A0092B-C50C-407E-A947-70E740481C1C}">
                <a14:useLocalDpi xmlns:a14="http://schemas.microsoft.com/office/drawing/2010/main" val="0"/>
              </a:ext>
            </a:extLst>
          </a:blip>
          <a:srcRect l="-1" r="39617"/>
          <a:stretch/>
        </p:blipFill>
        <p:spPr>
          <a:xfrm>
            <a:off x="-8708" y="-2372"/>
            <a:ext cx="12200708" cy="1428934"/>
          </a:xfrm>
          <a:prstGeom prst="rect">
            <a:avLst/>
          </a:prstGeom>
        </p:spPr>
      </p:pic>
      <p:sp>
        <p:nvSpPr>
          <p:cNvPr id="2" name="Title Placeholder 1"/>
          <p:cNvSpPr>
            <a:spLocks noGrp="1"/>
          </p:cNvSpPr>
          <p:nvPr>
            <p:ph type="title"/>
          </p:nvPr>
        </p:nvSpPr>
        <p:spPr>
          <a:xfrm>
            <a:off x="609600" y="188640"/>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Rectangle 13"/>
          <p:cNvSpPr/>
          <p:nvPr/>
        </p:nvSpPr>
        <p:spPr>
          <a:xfrm>
            <a:off x="0" y="6486933"/>
            <a:ext cx="12200709" cy="384558"/>
          </a:xfrm>
          <a:prstGeom prst="rect">
            <a:avLst/>
          </a:prstGeom>
          <a:solidFill>
            <a:srgbClr val="205CAA"/>
          </a:solidFill>
          <a:ln>
            <a:noFill/>
          </a:ln>
        </p:spPr>
        <p:style>
          <a:lnRef idx="0">
            <a:scrgbClr r="0" g="0" b="0"/>
          </a:lnRef>
          <a:fillRef idx="0">
            <a:scrgbClr r="0" g="0" b="0"/>
          </a:fillRef>
          <a:effectRef idx="0">
            <a:scrgbClr r="0" g="0" b="0"/>
          </a:effectRef>
          <a:fontRef idx="minor">
            <a:schemeClr val="accent6"/>
          </a:fontRef>
        </p:style>
        <p:txBody>
          <a:bodyPr rtlCol="0" anchor="ctr"/>
          <a:lstStyle/>
          <a:p>
            <a:pPr algn="ctr"/>
            <a:endParaRPr lang="en-GB">
              <a:ln>
                <a:solidFill>
                  <a:srgbClr val="205CAA"/>
                </a:solidFill>
              </a:ln>
            </a:endParaRPr>
          </a:p>
        </p:txBody>
      </p:sp>
      <p:sp>
        <p:nvSpPr>
          <p:cNvPr id="15" name="Slide Number Placeholder 5"/>
          <p:cNvSpPr>
            <a:spLocks noGrp="1"/>
          </p:cNvSpPr>
          <p:nvPr>
            <p:ph type="sldNum" sz="quarter" idx="4"/>
          </p:nvPr>
        </p:nvSpPr>
        <p:spPr>
          <a:xfrm>
            <a:off x="4673600" y="6548849"/>
            <a:ext cx="2844800" cy="267927"/>
          </a:xfrm>
          <a:prstGeom prst="rect">
            <a:avLst/>
          </a:prstGeom>
        </p:spPr>
        <p:txBody>
          <a:bodyPr/>
          <a:lstStyle>
            <a:lvl1pPr>
              <a:defRPr sz="1000">
                <a:solidFill>
                  <a:schemeClr val="bg1"/>
                </a:solidFill>
                <a:latin typeface="Arial Black" panose="020B0A04020102020204" pitchFamily="34" charset="0"/>
              </a:defRPr>
            </a:lvl1pPr>
          </a:lstStyle>
          <a:p>
            <a:pPr algn="ctr"/>
            <a:r>
              <a:rPr lang="en-GB" dirty="0"/>
              <a:t>nyscp@northyorks.gov.uk</a:t>
            </a:r>
          </a:p>
        </p:txBody>
      </p:sp>
      <p:sp>
        <p:nvSpPr>
          <p:cNvPr id="16" name="Slide Number Placeholder 5"/>
          <p:cNvSpPr txBox="1">
            <a:spLocks/>
          </p:cNvSpPr>
          <p:nvPr/>
        </p:nvSpPr>
        <p:spPr>
          <a:xfrm>
            <a:off x="9235630" y="6548849"/>
            <a:ext cx="2844800" cy="267927"/>
          </a:xfrm>
          <a:prstGeom prst="rect">
            <a:avLst/>
          </a:prstGeom>
        </p:spPr>
        <p:txBody>
          <a:bodyP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b="0" dirty="0">
                <a:solidFill>
                  <a:schemeClr val="bg1"/>
                </a:solidFill>
                <a:latin typeface="Arial Black" panose="020B0A04020102020204" pitchFamily="34" charset="0"/>
              </a:rPr>
              <a:t>Follow us on Twitter</a:t>
            </a:r>
            <a:r>
              <a:rPr lang="en-GB" b="0" baseline="0" dirty="0">
                <a:solidFill>
                  <a:schemeClr val="bg1"/>
                </a:solidFill>
                <a:latin typeface="Arial Black" panose="020B0A04020102020204" pitchFamily="34" charset="0"/>
              </a:rPr>
              <a:t> </a:t>
            </a:r>
            <a:r>
              <a:rPr lang="en-GB" b="0" dirty="0">
                <a:solidFill>
                  <a:schemeClr val="bg1"/>
                </a:solidFill>
                <a:latin typeface="Arial Black" panose="020B0A04020102020204" pitchFamily="34" charset="0"/>
              </a:rPr>
              <a:t>@NYSCP1</a:t>
            </a:r>
          </a:p>
        </p:txBody>
      </p:sp>
      <p:pic>
        <p:nvPicPr>
          <p:cNvPr id="17" name="Picture 16" descr="433MHz RF communication from a Raspberry Pi | Behind The ..."/>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9530971" y="6548849"/>
            <a:ext cx="243635" cy="243635"/>
          </a:xfrm>
          <a:prstGeom prst="rect">
            <a:avLst/>
          </a:prstGeom>
        </p:spPr>
      </p:pic>
      <p:sp>
        <p:nvSpPr>
          <p:cNvPr id="18" name="Slide Number Placeholder 5"/>
          <p:cNvSpPr txBox="1">
            <a:spLocks/>
          </p:cNvSpPr>
          <p:nvPr/>
        </p:nvSpPr>
        <p:spPr>
          <a:xfrm>
            <a:off x="111570" y="6548849"/>
            <a:ext cx="2844800" cy="267927"/>
          </a:xfrm>
          <a:prstGeom prst="rect">
            <a:avLst/>
          </a:prstGeom>
        </p:spPr>
        <p:txBody>
          <a:bodyPr/>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b="0" dirty="0">
                <a:solidFill>
                  <a:schemeClr val="bg1"/>
                </a:solidFill>
                <a:latin typeface="Arial Black" panose="020B0A04020102020204" pitchFamily="34" charset="0"/>
              </a:rPr>
              <a:t>www.safeguardingchildren.co.uk</a:t>
            </a:r>
          </a:p>
        </p:txBody>
      </p:sp>
      <p:sp>
        <p:nvSpPr>
          <p:cNvPr id="4" name="MSIPCMContentMarking" descr="{&quot;HashCode&quot;:-27485075,&quot;Placement&quot;:&quot;Footer&quot;,&quot;Top&quot;:519.343,&quot;Left&quot;:426.088348,&quot;SlideWidth&quot;:960,&quot;SlideHeight&quot;:540}"/>
          <p:cNvSpPr txBox="1"/>
          <p:nvPr userDrawn="1"/>
        </p:nvSpPr>
        <p:spPr>
          <a:xfrm>
            <a:off x="5411322" y="6595656"/>
            <a:ext cx="1369357" cy="262344"/>
          </a:xfrm>
          <a:prstGeom prst="rect">
            <a:avLst/>
          </a:prstGeom>
          <a:noFill/>
        </p:spPr>
        <p:txBody>
          <a:bodyPr vert="horz" wrap="square" lIns="0" tIns="0" rIns="0" bIns="0" rtlCol="0" anchor="ctr" anchorCtr="1">
            <a:spAutoFit/>
          </a:bodyPr>
          <a:lstStyle/>
          <a:p>
            <a:pPr algn="ctr">
              <a:spcBef>
                <a:spcPts val="0"/>
              </a:spcBef>
              <a:spcAft>
                <a:spcPts val="0"/>
              </a:spcAft>
            </a:pPr>
            <a:r>
              <a:rPr lang="en-GB" sz="1000">
                <a:solidFill>
                  <a:srgbClr val="FF0000"/>
                </a:solidFill>
                <a:latin typeface="Calibri" panose="020F0502020204030204" pitchFamily="34" charset="0"/>
              </a:rPr>
              <a:t>OFFICIAL - SENSITIVE</a:t>
            </a:r>
          </a:p>
        </p:txBody>
      </p:sp>
    </p:spTree>
    <p:extLst>
      <p:ext uri="{BB962C8B-B14F-4D97-AF65-F5344CB8AC3E}">
        <p14:creationId xmlns:p14="http://schemas.microsoft.com/office/powerpoint/2010/main" val="2103988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914400" rtl="0" eaLnBrk="1" latinLnBrk="0" hangingPunct="1">
        <a:spcBef>
          <a:spcPct val="0"/>
        </a:spcBef>
        <a:buNone/>
        <a:defRPr sz="4400" b="1" kern="120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Wingdings" panose="05000000000000000000" pitchFamily="2" charset="2"/>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4.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hyperlink" Target="https://podcasters.spotify.com/pod/show/north-yorkshire-safeguarding-children-partnership" TargetMode="External"/><Relationship Id="rId3" Type="http://schemas.openxmlformats.org/officeDocument/2006/relationships/image" Target="../media/image16.png"/><Relationship Id="rId7" Type="http://schemas.openxmlformats.org/officeDocument/2006/relationships/hyperlink" Target="http://www.facebook.com/nyscp1" TargetMode="External"/><Relationship Id="rId12" Type="http://schemas.openxmlformats.org/officeDocument/2006/relationships/image" Target="../media/image20.jpe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hyperlink" Target="https://mailchi.mp/9a88b9818a6d/nyscpe-bulletin" TargetMode="External"/><Relationship Id="rId5" Type="http://schemas.openxmlformats.org/officeDocument/2006/relationships/hyperlink" Target="https://twitter.com/NYSCP1" TargetMode="External"/><Relationship Id="rId10" Type="http://schemas.openxmlformats.org/officeDocument/2006/relationships/image" Target="../media/image19.png"/><Relationship Id="rId4" Type="http://schemas.openxmlformats.org/officeDocument/2006/relationships/hyperlink" Target="http://www.safeguardingchildren.co.uk/" TargetMode="External"/><Relationship Id="rId9" Type="http://schemas.openxmlformats.org/officeDocument/2006/relationships/hyperlink" Target="http://www.youtube.com/@nyscp" TargetMode="External"/><Relationship Id="rId14" Type="http://schemas.openxmlformats.org/officeDocument/2006/relationships/hyperlink" Target="mailto:nyscp@northyorks.gov.uk"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080652" y="2449609"/>
            <a:ext cx="10307783" cy="3270341"/>
          </a:xfrm>
        </p:spPr>
        <p:txBody>
          <a:bodyPr>
            <a:normAutofit/>
          </a:bodyPr>
          <a:lstStyle/>
          <a:p>
            <a:r>
              <a:rPr lang="en-GB" dirty="0">
                <a:solidFill>
                  <a:schemeClr val="accent1"/>
                </a:solidFill>
              </a:rPr>
              <a:t>Working Together to Safeguard Children 2023 </a:t>
            </a:r>
            <a:br>
              <a:rPr lang="en-GB" dirty="0">
                <a:solidFill>
                  <a:schemeClr val="accent1"/>
                </a:solidFill>
              </a:rPr>
            </a:br>
            <a:r>
              <a:rPr lang="en-GB" dirty="0">
                <a:solidFill>
                  <a:schemeClr val="accent1"/>
                </a:solidFill>
              </a:rPr>
              <a:t>Partner Briefing</a:t>
            </a:r>
            <a:br>
              <a:rPr lang="en-GB" dirty="0">
                <a:solidFill>
                  <a:schemeClr val="accent1"/>
                </a:solidFill>
              </a:rPr>
            </a:br>
            <a:br>
              <a:rPr lang="en-GB" dirty="0">
                <a:solidFill>
                  <a:schemeClr val="accent1"/>
                </a:solidFill>
              </a:rPr>
            </a:br>
            <a:r>
              <a:rPr lang="en-GB" sz="2400" dirty="0">
                <a:solidFill>
                  <a:schemeClr val="accent1"/>
                </a:solidFill>
              </a:rPr>
              <a:t>January 2024</a:t>
            </a:r>
          </a:p>
        </p:txBody>
      </p:sp>
    </p:spTree>
    <p:extLst>
      <p:ext uri="{BB962C8B-B14F-4D97-AF65-F5344CB8AC3E}">
        <p14:creationId xmlns:p14="http://schemas.microsoft.com/office/powerpoint/2010/main" val="2035170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8AC67D5-20C4-4336-B391-6B3A5F2E96BE}"/>
              </a:ext>
            </a:extLst>
          </p:cNvPr>
          <p:cNvSpPr>
            <a:spLocks noGrp="1"/>
          </p:cNvSpPr>
          <p:nvPr>
            <p:ph type="title"/>
          </p:nvPr>
        </p:nvSpPr>
        <p:spPr>
          <a:xfrm>
            <a:off x="609600" y="188640"/>
            <a:ext cx="10972800" cy="1143000"/>
          </a:xfrm>
        </p:spPr>
        <p:txBody>
          <a:bodyPr anchor="ctr">
            <a:normAutofit/>
          </a:bodyPr>
          <a:lstStyle/>
          <a:p>
            <a:r>
              <a:rPr lang="en-GB" dirty="0"/>
              <a:t>Joint Functions of DSPs</a:t>
            </a:r>
          </a:p>
        </p:txBody>
      </p:sp>
      <p:graphicFrame>
        <p:nvGraphicFramePr>
          <p:cNvPr id="10" name="Content Placeholder 7">
            <a:extLst>
              <a:ext uri="{FF2B5EF4-FFF2-40B4-BE49-F238E27FC236}">
                <a16:creationId xmlns:a16="http://schemas.microsoft.com/office/drawing/2014/main" id="{FE98462B-31E6-8A56-940D-4FCF1AD8F300}"/>
              </a:ext>
            </a:extLst>
          </p:cNvPr>
          <p:cNvGraphicFramePr>
            <a:graphicFrameLocks noGrp="1"/>
          </p:cNvGraphicFramePr>
          <p:nvPr>
            <p:ph idx="1"/>
            <p:extLst>
              <p:ext uri="{D42A27DB-BD31-4B8C-83A1-F6EECF244321}">
                <p14:modId xmlns:p14="http://schemas.microsoft.com/office/powerpoint/2010/main" val="3305017410"/>
              </p:ext>
            </p:extLst>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1281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357EC-B91D-4F5D-9DDF-8B0B80EB5464}"/>
              </a:ext>
            </a:extLst>
          </p:cNvPr>
          <p:cNvSpPr>
            <a:spLocks noGrp="1"/>
          </p:cNvSpPr>
          <p:nvPr>
            <p:ph type="title"/>
          </p:nvPr>
        </p:nvSpPr>
        <p:spPr/>
        <p:txBody>
          <a:bodyPr anchor="ctr">
            <a:normAutofit/>
          </a:bodyPr>
          <a:lstStyle/>
          <a:p>
            <a:r>
              <a:rPr lang="en-GB" dirty="0"/>
              <a:t>Effective Safeguarding Arrangements</a:t>
            </a:r>
          </a:p>
        </p:txBody>
      </p:sp>
      <p:sp>
        <p:nvSpPr>
          <p:cNvPr id="4" name="Text Placeholder 3">
            <a:extLst>
              <a:ext uri="{FF2B5EF4-FFF2-40B4-BE49-F238E27FC236}">
                <a16:creationId xmlns:a16="http://schemas.microsoft.com/office/drawing/2014/main" id="{88795F0E-DDA4-49F4-A358-5294E07D5530}"/>
              </a:ext>
            </a:extLst>
          </p:cNvPr>
          <p:cNvSpPr>
            <a:spLocks noGrp="1"/>
          </p:cNvSpPr>
          <p:nvPr>
            <p:ph type="body" idx="1"/>
          </p:nvPr>
        </p:nvSpPr>
        <p:spPr>
          <a:xfrm>
            <a:off x="609599" y="1535113"/>
            <a:ext cx="5386917" cy="639762"/>
          </a:xfrm>
        </p:spPr>
        <p:txBody>
          <a:bodyPr>
            <a:normAutofit fontScale="92500" lnSpcReduction="20000"/>
          </a:bodyPr>
          <a:lstStyle/>
          <a:p>
            <a:r>
              <a:rPr lang="en-GB" dirty="0">
                <a:solidFill>
                  <a:schemeClr val="accent1"/>
                </a:solidFill>
              </a:rPr>
              <a:t>Functions of Partnership Chair Role</a:t>
            </a:r>
          </a:p>
        </p:txBody>
      </p:sp>
      <p:graphicFrame>
        <p:nvGraphicFramePr>
          <p:cNvPr id="5" name="Content Placeholder 2">
            <a:extLst>
              <a:ext uri="{FF2B5EF4-FFF2-40B4-BE49-F238E27FC236}">
                <a16:creationId xmlns:a16="http://schemas.microsoft.com/office/drawing/2014/main" id="{805E64BD-1F1C-4FF5-7F36-293729ECDE27}"/>
              </a:ext>
            </a:extLst>
          </p:cNvPr>
          <p:cNvGraphicFramePr>
            <a:graphicFrameLocks noGrp="1"/>
          </p:cNvGraphicFramePr>
          <p:nvPr>
            <p:ph sz="half" idx="2"/>
            <p:extLst>
              <p:ext uri="{D42A27DB-BD31-4B8C-83A1-F6EECF244321}">
                <p14:modId xmlns:p14="http://schemas.microsoft.com/office/powerpoint/2010/main" val="3279237180"/>
              </p:ext>
            </p:extLst>
          </p:nvPr>
        </p:nvGraphicFramePr>
        <p:xfrm>
          <a:off x="478971" y="2434756"/>
          <a:ext cx="53863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 Placeholder 5">
            <a:extLst>
              <a:ext uri="{FF2B5EF4-FFF2-40B4-BE49-F238E27FC236}">
                <a16:creationId xmlns:a16="http://schemas.microsoft.com/office/drawing/2014/main" id="{D9D44F67-C8FE-4F48-8E32-0EF66EA88CD8}"/>
              </a:ext>
            </a:extLst>
          </p:cNvPr>
          <p:cNvSpPr>
            <a:spLocks noGrp="1"/>
          </p:cNvSpPr>
          <p:nvPr>
            <p:ph type="body" sz="quarter" idx="3"/>
          </p:nvPr>
        </p:nvSpPr>
        <p:spPr>
          <a:xfrm>
            <a:off x="6195486" y="1677617"/>
            <a:ext cx="5389033" cy="639762"/>
          </a:xfrm>
        </p:spPr>
        <p:txBody>
          <a:bodyPr>
            <a:normAutofit fontScale="92500" lnSpcReduction="20000"/>
          </a:bodyPr>
          <a:lstStyle/>
          <a:p>
            <a:r>
              <a:rPr lang="en-GB" dirty="0">
                <a:solidFill>
                  <a:schemeClr val="accent1"/>
                </a:solidFill>
              </a:rPr>
              <a:t>Three functions within effective safeguarding arrangements</a:t>
            </a:r>
          </a:p>
        </p:txBody>
      </p:sp>
      <p:graphicFrame>
        <p:nvGraphicFramePr>
          <p:cNvPr id="8" name="Content Placeholder 2">
            <a:extLst>
              <a:ext uri="{FF2B5EF4-FFF2-40B4-BE49-F238E27FC236}">
                <a16:creationId xmlns:a16="http://schemas.microsoft.com/office/drawing/2014/main" id="{221AA96C-FAE7-4B37-9DAE-1055811ABD0B}"/>
              </a:ext>
            </a:extLst>
          </p:cNvPr>
          <p:cNvGraphicFramePr>
            <a:graphicFrameLocks/>
          </p:cNvGraphicFramePr>
          <p:nvPr>
            <p:extLst>
              <p:ext uri="{D42A27DB-BD31-4B8C-83A1-F6EECF244321}">
                <p14:modId xmlns:p14="http://schemas.microsoft.com/office/powerpoint/2010/main" val="3927357620"/>
              </p:ext>
            </p:extLst>
          </p:nvPr>
        </p:nvGraphicFramePr>
        <p:xfrm>
          <a:off x="6464522" y="2434756"/>
          <a:ext cx="5389033"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560125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7ECC932-C78C-4433-B3D2-36A39CD50419}"/>
              </a:ext>
            </a:extLst>
          </p:cNvPr>
          <p:cNvSpPr>
            <a:spLocks noGrp="1"/>
          </p:cNvSpPr>
          <p:nvPr>
            <p:ph type="title"/>
          </p:nvPr>
        </p:nvSpPr>
        <p:spPr/>
        <p:txBody>
          <a:bodyPr>
            <a:normAutofit fontScale="90000"/>
          </a:bodyPr>
          <a:lstStyle/>
          <a:p>
            <a:r>
              <a:rPr lang="en-GB" dirty="0"/>
              <a:t>Multi-Agency Safeguarding Arrangements</a:t>
            </a:r>
          </a:p>
        </p:txBody>
      </p:sp>
      <p:sp>
        <p:nvSpPr>
          <p:cNvPr id="8" name="Content Placeholder 7">
            <a:extLst>
              <a:ext uri="{FF2B5EF4-FFF2-40B4-BE49-F238E27FC236}">
                <a16:creationId xmlns:a16="http://schemas.microsoft.com/office/drawing/2014/main" id="{BA33AA7A-9150-4E09-A8EE-0D8D8579BBD1}"/>
              </a:ext>
            </a:extLst>
          </p:cNvPr>
          <p:cNvSpPr>
            <a:spLocks noGrp="1"/>
          </p:cNvSpPr>
          <p:nvPr>
            <p:ph idx="1"/>
          </p:nvPr>
        </p:nvSpPr>
        <p:spPr/>
        <p:txBody>
          <a:bodyPr>
            <a:normAutofit fontScale="92500" lnSpcReduction="20000"/>
          </a:bodyPr>
          <a:lstStyle/>
          <a:p>
            <a:pPr marL="0" indent="0">
              <a:buNone/>
            </a:pPr>
            <a:r>
              <a:rPr lang="en-GB" b="1" dirty="0">
                <a:solidFill>
                  <a:schemeClr val="accent1"/>
                </a:solidFill>
                <a:latin typeface="+mn-lt"/>
              </a:rPr>
              <a:t>Schools, colleges and education providers</a:t>
            </a:r>
          </a:p>
          <a:p>
            <a:r>
              <a:rPr lang="en-GB" dirty="0">
                <a:latin typeface="+mn-lt"/>
              </a:rPr>
              <a:t>It is recommended that LSPs have a representative from the education sector present at strategic discussions, making sure that the views and contributions of education and childcare providers are articulated. </a:t>
            </a:r>
          </a:p>
          <a:p>
            <a:r>
              <a:rPr lang="en-GB" dirty="0">
                <a:latin typeface="+mn-lt"/>
              </a:rPr>
              <a:t>It is expected that all local education and childcare providers working with children up to the age of 18 will be included in local arrangements. </a:t>
            </a:r>
          </a:p>
          <a:p>
            <a:r>
              <a:rPr lang="en-GB" dirty="0">
                <a:latin typeface="+mn-lt"/>
              </a:rPr>
              <a:t>LSPs should consider including voluntary, charity, social enterprise (VCSE) organisations, childcare settings, and sports clubs in their arrangements.</a:t>
            </a:r>
          </a:p>
        </p:txBody>
      </p:sp>
    </p:spTree>
    <p:extLst>
      <p:ext uri="{BB962C8B-B14F-4D97-AF65-F5344CB8AC3E}">
        <p14:creationId xmlns:p14="http://schemas.microsoft.com/office/powerpoint/2010/main" val="3079351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7BFE61C-F83F-4B92-87C0-3779AEA2F64B}"/>
              </a:ext>
            </a:extLst>
          </p:cNvPr>
          <p:cNvSpPr>
            <a:spLocks noGrp="1"/>
          </p:cNvSpPr>
          <p:nvPr>
            <p:ph type="title"/>
          </p:nvPr>
        </p:nvSpPr>
        <p:spPr>
          <a:xfrm>
            <a:off x="609600" y="188640"/>
            <a:ext cx="10972800" cy="1143000"/>
          </a:xfrm>
        </p:spPr>
        <p:txBody>
          <a:bodyPr anchor="ctr">
            <a:normAutofit/>
          </a:bodyPr>
          <a:lstStyle/>
          <a:p>
            <a:r>
              <a:rPr lang="en-GB" sz="4100"/>
              <a:t>Multi-Agency Safeguarding Arrangements</a:t>
            </a:r>
          </a:p>
        </p:txBody>
      </p:sp>
      <p:graphicFrame>
        <p:nvGraphicFramePr>
          <p:cNvPr id="10" name="Content Placeholder 7">
            <a:extLst>
              <a:ext uri="{FF2B5EF4-FFF2-40B4-BE49-F238E27FC236}">
                <a16:creationId xmlns:a16="http://schemas.microsoft.com/office/drawing/2014/main" id="{48203828-8404-A9D0-74AF-1778A25DA3B9}"/>
              </a:ext>
            </a:extLst>
          </p:cNvPr>
          <p:cNvGraphicFramePr>
            <a:graphicFrameLocks noGrp="1"/>
          </p:cNvGraphicFramePr>
          <p:nvPr>
            <p:ph idx="1"/>
            <p:extLst>
              <p:ext uri="{D42A27DB-BD31-4B8C-83A1-F6EECF244321}">
                <p14:modId xmlns:p14="http://schemas.microsoft.com/office/powerpoint/2010/main" val="2021476708"/>
              </p:ext>
            </p:extLst>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406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EBA75-5300-4904-AAF0-5F3A724CC698}"/>
              </a:ext>
            </a:extLst>
          </p:cNvPr>
          <p:cNvSpPr>
            <a:spLocks noGrp="1"/>
          </p:cNvSpPr>
          <p:nvPr>
            <p:ph type="title"/>
          </p:nvPr>
        </p:nvSpPr>
        <p:spPr>
          <a:xfrm>
            <a:off x="609600" y="188640"/>
            <a:ext cx="10972800" cy="1143000"/>
          </a:xfrm>
        </p:spPr>
        <p:txBody>
          <a:bodyPr anchor="ctr">
            <a:normAutofit/>
          </a:bodyPr>
          <a:lstStyle/>
          <a:p>
            <a:r>
              <a:rPr lang="en-GB" dirty="0"/>
              <a:t>Providing Help, Support and Protection </a:t>
            </a:r>
          </a:p>
        </p:txBody>
      </p:sp>
      <p:graphicFrame>
        <p:nvGraphicFramePr>
          <p:cNvPr id="5" name="Content Placeholder 2">
            <a:extLst>
              <a:ext uri="{FF2B5EF4-FFF2-40B4-BE49-F238E27FC236}">
                <a16:creationId xmlns:a16="http://schemas.microsoft.com/office/drawing/2014/main" id="{48B673B1-442B-7B58-907A-7AD7F3907BA0}"/>
              </a:ext>
            </a:extLst>
          </p:cNvPr>
          <p:cNvGraphicFramePr>
            <a:graphicFrameLocks noGrp="1"/>
          </p:cNvGraphicFramePr>
          <p:nvPr>
            <p:ph idx="1"/>
            <p:extLst>
              <p:ext uri="{D42A27DB-BD31-4B8C-83A1-F6EECF244321}">
                <p14:modId xmlns:p14="http://schemas.microsoft.com/office/powerpoint/2010/main" val="257249293"/>
              </p:ext>
            </p:extLst>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3152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EBA75-5300-4904-AAF0-5F3A724CC698}"/>
              </a:ext>
            </a:extLst>
          </p:cNvPr>
          <p:cNvSpPr>
            <a:spLocks noGrp="1"/>
          </p:cNvSpPr>
          <p:nvPr>
            <p:ph type="title"/>
          </p:nvPr>
        </p:nvSpPr>
        <p:spPr>
          <a:xfrm>
            <a:off x="609600" y="188640"/>
            <a:ext cx="10972800" cy="1143000"/>
          </a:xfrm>
        </p:spPr>
        <p:txBody>
          <a:bodyPr anchor="ctr">
            <a:normAutofit/>
          </a:bodyPr>
          <a:lstStyle/>
          <a:p>
            <a:r>
              <a:rPr lang="en-GB" dirty="0"/>
              <a:t>Providing Help, Support and Protection </a:t>
            </a:r>
          </a:p>
        </p:txBody>
      </p:sp>
      <p:graphicFrame>
        <p:nvGraphicFramePr>
          <p:cNvPr id="5" name="Content Placeholder 2">
            <a:extLst>
              <a:ext uri="{FF2B5EF4-FFF2-40B4-BE49-F238E27FC236}">
                <a16:creationId xmlns:a16="http://schemas.microsoft.com/office/drawing/2014/main" id="{48B673B1-442B-7B58-907A-7AD7F3907BA0}"/>
              </a:ext>
            </a:extLst>
          </p:cNvPr>
          <p:cNvGraphicFramePr>
            <a:graphicFrameLocks noGrp="1"/>
          </p:cNvGraphicFramePr>
          <p:nvPr>
            <p:ph idx="1"/>
            <p:extLst>
              <p:ext uri="{D42A27DB-BD31-4B8C-83A1-F6EECF244321}">
                <p14:modId xmlns:p14="http://schemas.microsoft.com/office/powerpoint/2010/main" val="500494110"/>
              </p:ext>
            </p:extLst>
          </p:nvPr>
        </p:nvGraphicFramePr>
        <p:xfrm>
          <a:off x="609600" y="1600201"/>
          <a:ext cx="10972800" cy="46580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7658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69716-7274-4108-808D-281AA3FEBA89}"/>
              </a:ext>
            </a:extLst>
          </p:cNvPr>
          <p:cNvSpPr>
            <a:spLocks noGrp="1"/>
          </p:cNvSpPr>
          <p:nvPr>
            <p:ph type="title"/>
          </p:nvPr>
        </p:nvSpPr>
        <p:spPr/>
        <p:txBody>
          <a:bodyPr/>
          <a:lstStyle/>
          <a:p>
            <a:r>
              <a:rPr lang="en-GB" dirty="0"/>
              <a:t>Providing Help, Support and Protection </a:t>
            </a:r>
          </a:p>
        </p:txBody>
      </p:sp>
      <p:sp>
        <p:nvSpPr>
          <p:cNvPr id="3" name="Content Placeholder 2">
            <a:extLst>
              <a:ext uri="{FF2B5EF4-FFF2-40B4-BE49-F238E27FC236}">
                <a16:creationId xmlns:a16="http://schemas.microsoft.com/office/drawing/2014/main" id="{7787447B-7FEC-4A15-872B-78C7837993AA}"/>
              </a:ext>
            </a:extLst>
          </p:cNvPr>
          <p:cNvSpPr>
            <a:spLocks noGrp="1"/>
          </p:cNvSpPr>
          <p:nvPr>
            <p:ph idx="1"/>
          </p:nvPr>
        </p:nvSpPr>
        <p:spPr/>
        <p:txBody>
          <a:bodyPr>
            <a:normAutofit fontScale="70000" lnSpcReduction="20000"/>
          </a:bodyPr>
          <a:lstStyle/>
          <a:p>
            <a:r>
              <a:rPr lang="en-GB" b="1" dirty="0">
                <a:solidFill>
                  <a:schemeClr val="accent1"/>
                </a:solidFill>
              </a:rPr>
              <a:t>Supporting disabled children and their carers </a:t>
            </a:r>
          </a:p>
          <a:p>
            <a:pPr lvl="1"/>
            <a:r>
              <a:rPr lang="en-GB" dirty="0"/>
              <a:t>Assessments of disabled children should focus on the specific needs of the child and family, be strengths-based and gather effective information to support the best outcome for the child and family. </a:t>
            </a:r>
          </a:p>
          <a:p>
            <a:pPr lvl="1"/>
            <a:r>
              <a:rPr lang="en-GB" dirty="0"/>
              <a:t>Local authorities should implement a </a:t>
            </a:r>
            <a:r>
              <a:rPr lang="en-GB" b="1" dirty="0">
                <a:solidFill>
                  <a:schemeClr val="accent1"/>
                </a:solidFill>
              </a:rPr>
              <a:t>Designated Social Care Officer (DCSO)</a:t>
            </a:r>
            <a:r>
              <a:rPr lang="en-GB" dirty="0"/>
              <a:t> role to improve links between the social care services and the special educational needs and disability (SEND) system. </a:t>
            </a:r>
          </a:p>
          <a:p>
            <a:r>
              <a:rPr lang="en-GB" b="1" dirty="0">
                <a:solidFill>
                  <a:schemeClr val="accent1"/>
                </a:solidFill>
              </a:rPr>
              <a:t>Harm outside the home </a:t>
            </a:r>
          </a:p>
          <a:p>
            <a:pPr lvl="1"/>
            <a:r>
              <a:rPr lang="en-GB" dirty="0"/>
              <a:t>Practitioners should consider the needs, experiences and vulnerabilities of the individuals or groups who are experiencing, or are at risk of experiencing, harm outside the home – including from criminal exploitation, sexual exploitation or serious violence. </a:t>
            </a:r>
          </a:p>
          <a:p>
            <a:pPr lvl="1"/>
            <a:r>
              <a:rPr lang="en-GB" dirty="0"/>
              <a:t>Practitioners should work with relevant partner agencies to consider the influence of groups or individuals perpetrating the harm. </a:t>
            </a:r>
          </a:p>
          <a:p>
            <a:pPr lvl="1"/>
            <a:r>
              <a:rPr lang="en-GB" dirty="0"/>
              <a:t>Professionals should assess whether a child who is experiencing, or is at risk of experiencing, harm outside the home is in need under </a:t>
            </a:r>
            <a:r>
              <a:rPr lang="en-GB" b="1" dirty="0">
                <a:solidFill>
                  <a:schemeClr val="accent1"/>
                </a:solidFill>
              </a:rPr>
              <a:t>section 17 or 47 of the Children Act 1989.</a:t>
            </a:r>
          </a:p>
        </p:txBody>
      </p:sp>
    </p:spTree>
    <p:extLst>
      <p:ext uri="{BB962C8B-B14F-4D97-AF65-F5344CB8AC3E}">
        <p14:creationId xmlns:p14="http://schemas.microsoft.com/office/powerpoint/2010/main" val="167955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EBA75-5300-4904-AAF0-5F3A724CC698}"/>
              </a:ext>
            </a:extLst>
          </p:cNvPr>
          <p:cNvSpPr>
            <a:spLocks noGrp="1"/>
          </p:cNvSpPr>
          <p:nvPr>
            <p:ph type="title"/>
          </p:nvPr>
        </p:nvSpPr>
        <p:spPr/>
        <p:txBody>
          <a:bodyPr anchor="ctr">
            <a:normAutofit/>
          </a:bodyPr>
          <a:lstStyle/>
          <a:p>
            <a:r>
              <a:rPr lang="en-GB" dirty="0"/>
              <a:t>Providing Help, Support and Protection </a:t>
            </a:r>
          </a:p>
        </p:txBody>
      </p:sp>
      <p:graphicFrame>
        <p:nvGraphicFramePr>
          <p:cNvPr id="5" name="Content Placeholder 2">
            <a:extLst>
              <a:ext uri="{FF2B5EF4-FFF2-40B4-BE49-F238E27FC236}">
                <a16:creationId xmlns:a16="http://schemas.microsoft.com/office/drawing/2014/main" id="{48B673B1-442B-7B58-907A-7AD7F3907BA0}"/>
              </a:ext>
            </a:extLst>
          </p:cNvPr>
          <p:cNvGraphicFramePr>
            <a:graphicFrameLocks noGrp="1"/>
          </p:cNvGraphicFramePr>
          <p:nvPr>
            <p:ph idx="1"/>
            <p:extLst>
              <p:ext uri="{D42A27DB-BD31-4B8C-83A1-F6EECF244321}">
                <p14:modId xmlns:p14="http://schemas.microsoft.com/office/powerpoint/2010/main" val="228876951"/>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6405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F040-26C8-4E67-A1C2-185D8A89D6A2}"/>
              </a:ext>
            </a:extLst>
          </p:cNvPr>
          <p:cNvSpPr>
            <a:spLocks noGrp="1"/>
          </p:cNvSpPr>
          <p:nvPr>
            <p:ph type="title"/>
          </p:nvPr>
        </p:nvSpPr>
        <p:spPr>
          <a:xfrm>
            <a:off x="609600" y="188640"/>
            <a:ext cx="10972800" cy="1143000"/>
          </a:xfrm>
        </p:spPr>
        <p:txBody>
          <a:bodyPr anchor="ctr">
            <a:normAutofit/>
          </a:bodyPr>
          <a:lstStyle/>
          <a:p>
            <a:pPr>
              <a:lnSpc>
                <a:spcPct val="90000"/>
              </a:lnSpc>
            </a:pPr>
            <a:r>
              <a:rPr lang="en-GB" sz="3700"/>
              <a:t>Learning from Serious Child Safeguarding Incidents</a:t>
            </a:r>
          </a:p>
        </p:txBody>
      </p:sp>
      <p:graphicFrame>
        <p:nvGraphicFramePr>
          <p:cNvPr id="5" name="Content Placeholder 2">
            <a:extLst>
              <a:ext uri="{FF2B5EF4-FFF2-40B4-BE49-F238E27FC236}">
                <a16:creationId xmlns:a16="http://schemas.microsoft.com/office/drawing/2014/main" id="{3D2269E2-3CEC-B9BB-AB7F-A940EFAD109E}"/>
              </a:ext>
            </a:extLst>
          </p:cNvPr>
          <p:cNvGraphicFramePr>
            <a:graphicFrameLocks noGrp="1"/>
          </p:cNvGraphicFramePr>
          <p:nvPr>
            <p:ph sz="half" idx="2"/>
            <p:extLst>
              <p:ext uri="{D42A27DB-BD31-4B8C-83A1-F6EECF244321}">
                <p14:modId xmlns:p14="http://schemas.microsoft.com/office/powerpoint/2010/main" val="2165972772"/>
              </p:ext>
            </p:extLst>
          </p:nvPr>
        </p:nvGraphicFramePr>
        <p:xfrm>
          <a:off x="1922482" y="1623952"/>
          <a:ext cx="8064665"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3735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5374F5-B656-425A-B2B1-A0419DB9621C}"/>
              </a:ext>
            </a:extLst>
          </p:cNvPr>
          <p:cNvSpPr>
            <a:spLocks noGrp="1"/>
          </p:cNvSpPr>
          <p:nvPr>
            <p:ph idx="1"/>
          </p:nvPr>
        </p:nvSpPr>
        <p:spPr>
          <a:xfrm>
            <a:off x="609600" y="1331641"/>
            <a:ext cx="10972800" cy="4794524"/>
          </a:xfrm>
        </p:spPr>
        <p:txBody>
          <a:bodyPr>
            <a:normAutofit/>
          </a:bodyPr>
          <a:lstStyle/>
          <a:p>
            <a:r>
              <a:rPr lang="en-GB" sz="2000" dirty="0"/>
              <a:t>If you have any questions, please don’t hesitate to get in touch:</a:t>
            </a:r>
          </a:p>
        </p:txBody>
      </p:sp>
      <p:sp>
        <p:nvSpPr>
          <p:cNvPr id="4" name="Title 1">
            <a:extLst>
              <a:ext uri="{FF2B5EF4-FFF2-40B4-BE49-F238E27FC236}">
                <a16:creationId xmlns:a16="http://schemas.microsoft.com/office/drawing/2014/main" id="{21583098-E441-4115-8DD9-74889EA96842}"/>
              </a:ext>
            </a:extLst>
          </p:cNvPr>
          <p:cNvSpPr txBox="1">
            <a:spLocks/>
          </p:cNvSpPr>
          <p:nvPr/>
        </p:nvSpPr>
        <p:spPr>
          <a:xfrm>
            <a:off x="609600" y="18864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chemeClr val="bg1"/>
                </a:solidFill>
                <a:effectLst>
                  <a:outerShdw blurRad="38100" dist="38100" dir="2700000" algn="tl">
                    <a:srgbClr val="000000">
                      <a:alpha val="43137"/>
                    </a:srgbClr>
                  </a:outerShdw>
                </a:effectLst>
                <a:latin typeface="Arial" panose="020B0604020202020204" pitchFamily="34" charset="0"/>
                <a:ea typeface="+mj-ea"/>
                <a:cs typeface="Arial" panose="020B0604020202020204" pitchFamily="34" charset="0"/>
              </a:defRPr>
            </a:lvl1pPr>
          </a:lstStyle>
          <a:p>
            <a:r>
              <a:rPr lang="en-GB" dirty="0"/>
              <a:t>Contact Details</a:t>
            </a:r>
          </a:p>
        </p:txBody>
      </p:sp>
      <p:sp>
        <p:nvSpPr>
          <p:cNvPr id="5" name="AutoShape 4" descr="Website Logos - Download Logo Website Png Clipart (#47386) - PikPng">
            <a:extLst>
              <a:ext uri="{FF2B5EF4-FFF2-40B4-BE49-F238E27FC236}">
                <a16:creationId xmlns:a16="http://schemas.microsoft.com/office/drawing/2014/main" id="{34F6A527-034D-42BA-A0E9-604725ABB385}"/>
              </a:ext>
            </a:extLst>
          </p:cNvP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pic>
        <p:nvPicPr>
          <p:cNvPr id="6" name="Picture 10" descr="Internet website icon stroke #AD , #Sponsored, #ad, #website, #icon,  #stroke, #Internet | Website icons, Internet logo, Icon">
            <a:extLst>
              <a:ext uri="{FF2B5EF4-FFF2-40B4-BE49-F238E27FC236}">
                <a16:creationId xmlns:a16="http://schemas.microsoft.com/office/drawing/2014/main" id="{1CF8C552-FDC9-4D67-A2AE-33748015D4EE}"/>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07858" y="2196209"/>
            <a:ext cx="532749" cy="53274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descr="Twitter logo history | Creative Freedom">
            <a:extLst>
              <a:ext uri="{FF2B5EF4-FFF2-40B4-BE49-F238E27FC236}">
                <a16:creationId xmlns:a16="http://schemas.microsoft.com/office/drawing/2014/main" id="{56E04368-7865-409A-919C-8B4C7FE2F603}"/>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05275" y="2919075"/>
            <a:ext cx="537915" cy="43750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83243BAE-A31E-47EE-8CFC-1B57CED530B7}"/>
              </a:ext>
            </a:extLst>
          </p:cNvPr>
          <p:cNvSpPr/>
          <p:nvPr/>
        </p:nvSpPr>
        <p:spPr>
          <a:xfrm>
            <a:off x="1110133" y="2281549"/>
            <a:ext cx="4788234"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NYSCP Website: </a:t>
            </a:r>
            <a:r>
              <a:rPr kumimoji="0" lang="en-GB" sz="1800" b="0" i="0" u="none" strike="noStrike" kern="1200" cap="none" spc="0" normalizeH="0" baseline="0" noProof="0" dirty="0">
                <a:ln>
                  <a:noFill/>
                </a:ln>
                <a:solidFill>
                  <a:prstClr val="black"/>
                </a:solidFill>
                <a:effectLst/>
                <a:uLnTx/>
                <a:uFillTx/>
                <a:latin typeface="Calibri"/>
                <a:ea typeface="+mn-ea"/>
                <a:cs typeface="+mn-cs"/>
                <a:hlinkClick r:id="rId4"/>
              </a:rPr>
              <a:t>www.safeguardingchildren.co.uk</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Rectangle 8">
            <a:extLst>
              <a:ext uri="{FF2B5EF4-FFF2-40B4-BE49-F238E27FC236}">
                <a16:creationId xmlns:a16="http://schemas.microsoft.com/office/drawing/2014/main" id="{E27DB594-8493-4C2E-9F54-811BE0D9A464}"/>
              </a:ext>
            </a:extLst>
          </p:cNvPr>
          <p:cNvSpPr/>
          <p:nvPr/>
        </p:nvSpPr>
        <p:spPr>
          <a:xfrm>
            <a:off x="1110133" y="2953161"/>
            <a:ext cx="356648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NYSCP Twitter: </a:t>
            </a:r>
            <a:r>
              <a:rPr kumimoji="0" lang="en-GB" sz="1800" b="0" i="0" u="none" strike="noStrike" kern="1200" cap="none" spc="0" normalizeH="0" baseline="0" noProof="0" dirty="0">
                <a:ln>
                  <a:noFill/>
                </a:ln>
                <a:solidFill>
                  <a:prstClr val="black"/>
                </a:solidFill>
                <a:effectLst/>
                <a:uLnTx/>
                <a:uFillTx/>
                <a:latin typeface="Calibri"/>
                <a:ea typeface="+mn-ea"/>
                <a:cs typeface="+mn-cs"/>
                <a:hlinkClick r:id="rId5"/>
              </a:rPr>
              <a:t>twitter.com/NYSCP1</a:t>
            </a:r>
            <a:r>
              <a:rPr kumimoji="0" lang="en-GB" sz="1800" b="0" i="0" u="none" strike="noStrike" kern="1200" cap="none" spc="0" normalizeH="0" baseline="0" noProof="0" dirty="0">
                <a:ln>
                  <a:noFill/>
                </a:ln>
                <a:solidFill>
                  <a:prstClr val="black"/>
                </a:solidFill>
                <a:effectLst/>
                <a:uLnTx/>
                <a:uFillTx/>
                <a:latin typeface="Calibri"/>
                <a:ea typeface="+mn-ea"/>
                <a:cs typeface="+mn-cs"/>
              </a:rPr>
              <a:t> </a:t>
            </a:r>
          </a:p>
        </p:txBody>
      </p:sp>
      <p:pic>
        <p:nvPicPr>
          <p:cNvPr id="10" name="Picture 14" descr="New Facebook Logo 2021 | Pnggrid">
            <a:extLst>
              <a:ext uri="{FF2B5EF4-FFF2-40B4-BE49-F238E27FC236}">
                <a16:creationId xmlns:a16="http://schemas.microsoft.com/office/drawing/2014/main" id="{173C0835-93BB-4320-971C-56751F97F50F}"/>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07858" y="3546696"/>
            <a:ext cx="532749" cy="532749"/>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D24AD33D-AA47-471E-AD62-CDAAE2362546}"/>
              </a:ext>
            </a:extLst>
          </p:cNvPr>
          <p:cNvSpPr/>
          <p:nvPr/>
        </p:nvSpPr>
        <p:spPr>
          <a:xfrm>
            <a:off x="1110133" y="3624773"/>
            <a:ext cx="3908314"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NYSCP Facebook: </a:t>
            </a:r>
            <a:r>
              <a:rPr kumimoji="0" lang="en-GB" sz="1800" b="0" i="0" u="none" strike="noStrike" kern="1200" cap="none" spc="0" normalizeH="0" baseline="0" noProof="0" dirty="0">
                <a:ln>
                  <a:noFill/>
                </a:ln>
                <a:solidFill>
                  <a:prstClr val="black"/>
                </a:solidFill>
                <a:effectLst/>
                <a:uLnTx/>
                <a:uFillTx/>
                <a:latin typeface="Calibri"/>
                <a:ea typeface="+mn-ea"/>
                <a:cs typeface="+mn-cs"/>
                <a:hlinkClick r:id="rId7"/>
              </a:rPr>
              <a:t>facebook.com/nyscp1</a:t>
            </a:r>
            <a:endParaRPr kumimoji="0" lang="en-GB"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12" name="Picture 16" descr="free-youtube-logo-icon-2431-thumb - Canadian Progress Club - Saskatoon  Downtown">
            <a:extLst>
              <a:ext uri="{FF2B5EF4-FFF2-40B4-BE49-F238E27FC236}">
                <a16:creationId xmlns:a16="http://schemas.microsoft.com/office/drawing/2014/main" id="{D33498D8-7C92-4B0E-85CB-098912AB675E}"/>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500647" y="4269562"/>
            <a:ext cx="547171" cy="547171"/>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613311B3-8FB1-4595-8B28-ACB5ED90AB4A}"/>
              </a:ext>
            </a:extLst>
          </p:cNvPr>
          <p:cNvSpPr/>
          <p:nvPr/>
        </p:nvSpPr>
        <p:spPr>
          <a:xfrm>
            <a:off x="1110133" y="4358481"/>
            <a:ext cx="6841332" cy="36933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NYSCP YouTube: </a:t>
            </a:r>
            <a:r>
              <a:rPr kumimoji="0" lang="en-GB" sz="1800" b="0" i="0" u="none" strike="noStrike" kern="1200" cap="none" spc="0" normalizeH="0" baseline="0" noProof="0" dirty="0">
                <a:ln>
                  <a:noFill/>
                </a:ln>
                <a:solidFill>
                  <a:prstClr val="black"/>
                </a:solidFill>
                <a:effectLst/>
                <a:uLnTx/>
                <a:uFillTx/>
                <a:latin typeface="Calibri"/>
                <a:ea typeface="+mn-ea"/>
                <a:cs typeface="+mn-cs"/>
                <a:hlinkClick r:id="rId9"/>
              </a:rPr>
              <a:t>www.youtube.com/@nyscp</a:t>
            </a:r>
            <a:r>
              <a:rPr kumimoji="0" lang="en-GB" sz="1800" b="0" i="0" u="none" strike="noStrike" kern="1200" cap="none" spc="0" normalizeH="0" baseline="0" noProof="0" dirty="0">
                <a:ln>
                  <a:noFill/>
                </a:ln>
                <a:solidFill>
                  <a:prstClr val="black"/>
                </a:solidFill>
                <a:effectLst/>
                <a:uLnTx/>
                <a:uFillTx/>
                <a:latin typeface="Calibri"/>
                <a:ea typeface="+mn-ea"/>
                <a:cs typeface="+mn-cs"/>
              </a:rPr>
              <a:t> </a:t>
            </a:r>
          </a:p>
        </p:txBody>
      </p:sp>
      <p:pic>
        <p:nvPicPr>
          <p:cNvPr id="14" name="Picture 13">
            <a:extLst>
              <a:ext uri="{FF2B5EF4-FFF2-40B4-BE49-F238E27FC236}">
                <a16:creationId xmlns:a16="http://schemas.microsoft.com/office/drawing/2014/main" id="{03EE04FF-778A-4715-B128-7AD586BF3041}"/>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8558147" y="2010700"/>
            <a:ext cx="3028591" cy="3239799"/>
          </a:xfrm>
          <a:prstGeom prst="rect">
            <a:avLst/>
          </a:prstGeom>
        </p:spPr>
      </p:pic>
      <p:sp>
        <p:nvSpPr>
          <p:cNvPr id="15" name="TextBox 14">
            <a:extLst>
              <a:ext uri="{FF2B5EF4-FFF2-40B4-BE49-F238E27FC236}">
                <a16:creationId xmlns:a16="http://schemas.microsoft.com/office/drawing/2014/main" id="{81393546-1709-473C-9B44-2D33A241E13F}"/>
              </a:ext>
            </a:extLst>
          </p:cNvPr>
          <p:cNvSpPr txBox="1"/>
          <p:nvPr/>
        </p:nvSpPr>
        <p:spPr>
          <a:xfrm>
            <a:off x="8506949" y="5268473"/>
            <a:ext cx="3130985" cy="538609"/>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Subscribe to our e-bulletin: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a:ea typeface="+mn-ea"/>
                <a:cs typeface="+mn-cs"/>
                <a:hlinkClick r:id="rId11"/>
              </a:rPr>
              <a:t>https://mailchi.mp/9a88b9818a6d/nyscpe-bulletin</a:t>
            </a:r>
            <a:r>
              <a:rPr kumimoji="0" lang="en-GB" sz="1100" b="0" i="0" u="none" strike="noStrike" kern="1200" cap="none" spc="0" normalizeH="0" baseline="0" noProof="0" dirty="0">
                <a:ln>
                  <a:noFill/>
                </a:ln>
                <a:solidFill>
                  <a:prstClr val="black"/>
                </a:solidFill>
                <a:effectLst/>
                <a:uLnTx/>
                <a:uFillTx/>
                <a:latin typeface="Calibri"/>
                <a:ea typeface="+mn-ea"/>
                <a:cs typeface="+mn-cs"/>
              </a:rPr>
              <a:t> </a:t>
            </a:r>
          </a:p>
        </p:txBody>
      </p:sp>
      <p:pic>
        <p:nvPicPr>
          <p:cNvPr id="16" name="Picture 2" descr="Image result for Podcast Logo. Size: 113 x 110. Source: chmonline.co.uk">
            <a:extLst>
              <a:ext uri="{FF2B5EF4-FFF2-40B4-BE49-F238E27FC236}">
                <a16:creationId xmlns:a16="http://schemas.microsoft.com/office/drawing/2014/main" id="{9F999B01-7115-4F13-86B4-0B726CB4DBAF}"/>
              </a:ext>
            </a:extLst>
          </p:cNvPr>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537595" y="4975743"/>
            <a:ext cx="473274" cy="460710"/>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a:extLst>
              <a:ext uri="{FF2B5EF4-FFF2-40B4-BE49-F238E27FC236}">
                <a16:creationId xmlns:a16="http://schemas.microsoft.com/office/drawing/2014/main" id="{85AC9F47-69E2-45F7-904B-5C2534CC6B36}"/>
              </a:ext>
            </a:extLst>
          </p:cNvPr>
          <p:cNvSpPr/>
          <p:nvPr/>
        </p:nvSpPr>
        <p:spPr>
          <a:xfrm>
            <a:off x="1110133" y="5021432"/>
            <a:ext cx="6863193" cy="1200329"/>
          </a:xfrm>
          <a:prstGeom prst="rect">
            <a:avLst/>
          </a:prstGeom>
        </p:spPr>
        <p:txBody>
          <a:bodyPr wrap="square">
            <a:spAutoFit/>
          </a:bodyPr>
          <a:lstStyle/>
          <a:p>
            <a:pPr marL="804863" marR="0" lvl="0" indent="-80486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Podcast: </a:t>
            </a:r>
            <a:r>
              <a:rPr kumimoji="0" lang="en-GB" sz="1800" b="0" i="0" u="none" strike="noStrike" kern="1200" cap="none" spc="0" normalizeH="0" baseline="0" noProof="0" dirty="0">
                <a:ln>
                  <a:noFill/>
                </a:ln>
                <a:solidFill>
                  <a:prstClr val="black"/>
                </a:solidFill>
                <a:effectLst/>
                <a:uLnTx/>
                <a:uFillTx/>
                <a:latin typeface="Calibri"/>
                <a:ea typeface="+mn-ea"/>
                <a:cs typeface="+mn-cs"/>
                <a:hlinkClick r:id="rId13"/>
              </a:rPr>
              <a:t>https://podcasters.spotify.com/pod/show/north-yorkshire-safeguarding-children-partnership</a:t>
            </a:r>
            <a:r>
              <a:rPr kumimoji="0" lang="en-GB" sz="1800" b="0" i="0" u="none" strike="noStrike" kern="1200" cap="none" spc="0" normalizeH="0" baseline="0" noProof="0" dirty="0">
                <a:ln>
                  <a:noFill/>
                </a:ln>
                <a:solidFill>
                  <a:prstClr val="black"/>
                </a:solidFill>
                <a:effectLst/>
                <a:uLnTx/>
                <a:uFillTx/>
                <a:latin typeface="Calibri"/>
                <a:ea typeface="+mn-ea"/>
                <a:cs typeface="+mn-cs"/>
              </a:rPr>
              <a:t> </a:t>
            </a:r>
          </a:p>
          <a:p>
            <a:pPr marL="804863" marR="0" lvl="0" indent="-804863" algn="l" defTabSz="914400" rtl="0" eaLnBrk="1" fontAlgn="auto" latinLnBrk="0" hangingPunct="1">
              <a:lnSpc>
                <a:spcPct val="100000"/>
              </a:lnSpc>
              <a:spcBef>
                <a:spcPts val="0"/>
              </a:spcBef>
              <a:spcAft>
                <a:spcPts val="0"/>
              </a:spcAft>
              <a:buClrTx/>
              <a:buSzTx/>
              <a:buFontTx/>
              <a:buNone/>
              <a:tabLst/>
              <a:defRPr/>
            </a:pPr>
            <a:endParaRPr lang="en-GB" dirty="0">
              <a:solidFill>
                <a:prstClr val="black"/>
              </a:solidFill>
              <a:latin typeface="Calibri"/>
            </a:endParaRPr>
          </a:p>
          <a:p>
            <a:pPr marL="804863" marR="0" lvl="0" indent="-80486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NYSCP Business Unit – 01609 535123       </a:t>
            </a:r>
            <a:r>
              <a:rPr kumimoji="0" lang="en-GB" sz="1800" b="0" i="0" u="none" strike="noStrike" kern="1200" cap="none" spc="0" normalizeH="0" baseline="0" noProof="0" dirty="0">
                <a:ln>
                  <a:noFill/>
                </a:ln>
                <a:solidFill>
                  <a:prstClr val="black"/>
                </a:solidFill>
                <a:effectLst/>
                <a:uLnTx/>
                <a:uFillTx/>
                <a:latin typeface="Calibri"/>
                <a:ea typeface="+mn-ea"/>
                <a:cs typeface="+mn-cs"/>
                <a:hlinkClick r:id="rId14"/>
              </a:rPr>
              <a:t>nyscp@northyorks.gov.uk</a:t>
            </a:r>
            <a:r>
              <a:rPr kumimoji="0" lang="en-GB" sz="1800" b="0" i="0" u="none" strike="noStrike" kern="1200" cap="none" spc="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87663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68316-1123-476D-AA8B-5816BDFA8136}"/>
              </a:ext>
            </a:extLst>
          </p:cNvPr>
          <p:cNvSpPr>
            <a:spLocks noGrp="1"/>
          </p:cNvSpPr>
          <p:nvPr>
            <p:ph type="title"/>
          </p:nvPr>
        </p:nvSpPr>
        <p:spPr>
          <a:xfrm>
            <a:off x="609600" y="188640"/>
            <a:ext cx="10972800" cy="1143000"/>
          </a:xfrm>
        </p:spPr>
        <p:txBody>
          <a:bodyPr anchor="ctr">
            <a:normAutofit/>
          </a:bodyPr>
          <a:lstStyle/>
          <a:p>
            <a:r>
              <a:rPr lang="en-GB" dirty="0"/>
              <a:t>Overview</a:t>
            </a:r>
          </a:p>
        </p:txBody>
      </p:sp>
      <p:graphicFrame>
        <p:nvGraphicFramePr>
          <p:cNvPr id="5" name="Content Placeholder 2">
            <a:extLst>
              <a:ext uri="{FF2B5EF4-FFF2-40B4-BE49-F238E27FC236}">
                <a16:creationId xmlns:a16="http://schemas.microsoft.com/office/drawing/2014/main" id="{23699719-09F1-3468-E07C-4F3FE79D3B06}"/>
              </a:ext>
            </a:extLst>
          </p:cNvPr>
          <p:cNvGraphicFramePr>
            <a:graphicFrameLocks noGrp="1"/>
          </p:cNvGraphicFramePr>
          <p:nvPr>
            <p:ph idx="1"/>
            <p:extLst>
              <p:ext uri="{D42A27DB-BD31-4B8C-83A1-F6EECF244321}">
                <p14:modId xmlns:p14="http://schemas.microsoft.com/office/powerpoint/2010/main" val="497225169"/>
              </p:ext>
            </p:extLst>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9717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86D8D-6CB4-4711-89A4-A6B4DD6774F1}"/>
              </a:ext>
            </a:extLst>
          </p:cNvPr>
          <p:cNvSpPr>
            <a:spLocks noGrp="1"/>
          </p:cNvSpPr>
          <p:nvPr>
            <p:ph type="title"/>
          </p:nvPr>
        </p:nvSpPr>
        <p:spPr/>
        <p:txBody>
          <a:bodyPr/>
          <a:lstStyle/>
          <a:p>
            <a:r>
              <a:rPr lang="en-GB" dirty="0"/>
              <a:t>What does this guidance cover?</a:t>
            </a:r>
          </a:p>
        </p:txBody>
      </p:sp>
      <p:sp>
        <p:nvSpPr>
          <p:cNvPr id="3" name="Content Placeholder 2">
            <a:extLst>
              <a:ext uri="{FF2B5EF4-FFF2-40B4-BE49-F238E27FC236}">
                <a16:creationId xmlns:a16="http://schemas.microsoft.com/office/drawing/2014/main" id="{53EC21FD-9990-4808-9E43-4FE0BD8CCA15}"/>
              </a:ext>
            </a:extLst>
          </p:cNvPr>
          <p:cNvSpPr>
            <a:spLocks noGrp="1"/>
          </p:cNvSpPr>
          <p:nvPr>
            <p:ph idx="1"/>
          </p:nvPr>
        </p:nvSpPr>
        <p:spPr/>
        <p:txBody>
          <a:bodyPr/>
          <a:lstStyle/>
          <a:p>
            <a:pPr algn="l">
              <a:buFont typeface="Arial" panose="020B0604020202020204" pitchFamily="34" charset="0"/>
              <a:buChar char="•"/>
            </a:pPr>
            <a:r>
              <a:rPr lang="en-GB" b="0" i="0" dirty="0">
                <a:solidFill>
                  <a:srgbClr val="404040"/>
                </a:solidFill>
                <a:effectLst/>
                <a:latin typeface="OpenSansRegular"/>
              </a:rPr>
              <a:t>Legislative requirements</a:t>
            </a:r>
          </a:p>
          <a:p>
            <a:pPr algn="l">
              <a:buFont typeface="Arial" panose="020B0604020202020204" pitchFamily="34" charset="0"/>
              <a:buChar char="•"/>
            </a:pPr>
            <a:r>
              <a:rPr lang="en-GB" b="0" i="0" dirty="0">
                <a:solidFill>
                  <a:srgbClr val="404040"/>
                </a:solidFill>
                <a:effectLst/>
                <a:latin typeface="OpenSansRegular"/>
              </a:rPr>
              <a:t>A framework for the three local safeguarding partners to work together</a:t>
            </a:r>
          </a:p>
          <a:p>
            <a:pPr algn="l">
              <a:buFont typeface="Arial" panose="020B0604020202020204" pitchFamily="34" charset="0"/>
              <a:buChar char="•"/>
            </a:pPr>
            <a:r>
              <a:rPr lang="en-GB" b="0" i="0" dirty="0">
                <a:solidFill>
                  <a:srgbClr val="404040"/>
                </a:solidFill>
                <a:effectLst/>
                <a:latin typeface="OpenSansRegular"/>
              </a:rPr>
              <a:t>The framework for the child death review partners to make arrangements to review all deaths of children normally resident in the local area</a:t>
            </a:r>
          </a:p>
          <a:p>
            <a:pPr marL="0" indent="0">
              <a:buNone/>
            </a:pPr>
            <a:endParaRPr lang="en-GB" dirty="0"/>
          </a:p>
        </p:txBody>
      </p:sp>
    </p:spTree>
    <p:extLst>
      <p:ext uri="{BB962C8B-B14F-4D97-AF65-F5344CB8AC3E}">
        <p14:creationId xmlns:p14="http://schemas.microsoft.com/office/powerpoint/2010/main" val="255059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8A95C-4FA4-491B-9252-220908A7E9E4}"/>
              </a:ext>
            </a:extLst>
          </p:cNvPr>
          <p:cNvSpPr>
            <a:spLocks noGrp="1"/>
          </p:cNvSpPr>
          <p:nvPr>
            <p:ph type="title"/>
          </p:nvPr>
        </p:nvSpPr>
        <p:spPr/>
        <p:txBody>
          <a:bodyPr/>
          <a:lstStyle/>
          <a:p>
            <a:r>
              <a:rPr lang="en-GB" dirty="0"/>
              <a:t>Who does the guidance apply to?</a:t>
            </a:r>
          </a:p>
        </p:txBody>
      </p:sp>
      <p:sp>
        <p:nvSpPr>
          <p:cNvPr id="3" name="Content Placeholder 2">
            <a:extLst>
              <a:ext uri="{FF2B5EF4-FFF2-40B4-BE49-F238E27FC236}">
                <a16:creationId xmlns:a16="http://schemas.microsoft.com/office/drawing/2014/main" id="{B1EEA015-58FB-437A-9BD5-84DB93A43923}"/>
              </a:ext>
            </a:extLst>
          </p:cNvPr>
          <p:cNvSpPr>
            <a:spLocks noGrp="1"/>
          </p:cNvSpPr>
          <p:nvPr>
            <p:ph idx="1"/>
          </p:nvPr>
        </p:nvSpPr>
        <p:spPr/>
        <p:txBody>
          <a:bodyPr/>
          <a:lstStyle/>
          <a:p>
            <a:pPr algn="l">
              <a:buFont typeface="Arial" panose="020B0604020202020204" pitchFamily="34" charset="0"/>
              <a:buChar char="•"/>
            </a:pPr>
            <a:r>
              <a:rPr lang="en-GB" dirty="0">
                <a:solidFill>
                  <a:srgbClr val="404040"/>
                </a:solidFill>
                <a:latin typeface="OpenSansRegular"/>
              </a:rPr>
              <a:t>A</a:t>
            </a:r>
            <a:r>
              <a:rPr lang="en-GB" b="0" i="0" dirty="0">
                <a:solidFill>
                  <a:srgbClr val="404040"/>
                </a:solidFill>
                <a:effectLst/>
                <a:latin typeface="OpenSansRegular"/>
              </a:rPr>
              <a:t>ll organisations and agencies who have functions relating to children</a:t>
            </a:r>
          </a:p>
          <a:p>
            <a:pPr algn="l">
              <a:buFont typeface="Arial" panose="020B0604020202020204" pitchFamily="34" charset="0"/>
              <a:buChar char="•"/>
            </a:pPr>
            <a:r>
              <a:rPr lang="en-GB" dirty="0">
                <a:solidFill>
                  <a:srgbClr val="404040"/>
                </a:solidFill>
                <a:latin typeface="OpenSansRegular"/>
              </a:rPr>
              <a:t>I</a:t>
            </a:r>
            <a:r>
              <a:rPr lang="en-GB" b="0" i="0" dirty="0">
                <a:solidFill>
                  <a:srgbClr val="404040"/>
                </a:solidFill>
                <a:effectLst/>
                <a:latin typeface="OpenSansRegular"/>
              </a:rPr>
              <a:t>n its entirety, to all education providers, and childcare settings</a:t>
            </a:r>
          </a:p>
          <a:p>
            <a:pPr algn="l">
              <a:buFont typeface="Arial" panose="020B0604020202020204" pitchFamily="34" charset="0"/>
              <a:buChar char="•"/>
            </a:pPr>
            <a:r>
              <a:rPr lang="en-GB" dirty="0">
                <a:solidFill>
                  <a:srgbClr val="404040"/>
                </a:solidFill>
                <a:latin typeface="OpenSansRegular"/>
              </a:rPr>
              <a:t>T</a:t>
            </a:r>
            <a:r>
              <a:rPr lang="en-GB" b="0" i="0" dirty="0">
                <a:solidFill>
                  <a:srgbClr val="404040"/>
                </a:solidFill>
                <a:effectLst/>
                <a:latin typeface="OpenSansRegular"/>
              </a:rPr>
              <a:t>o all children up to the age of 18 years</a:t>
            </a:r>
          </a:p>
          <a:p>
            <a:endParaRPr lang="en-GB" dirty="0"/>
          </a:p>
        </p:txBody>
      </p:sp>
    </p:spTree>
    <p:extLst>
      <p:ext uri="{BB962C8B-B14F-4D97-AF65-F5344CB8AC3E}">
        <p14:creationId xmlns:p14="http://schemas.microsoft.com/office/powerpoint/2010/main" val="936572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8B959-3505-40C5-A980-C33F510F6CDA}"/>
              </a:ext>
            </a:extLst>
          </p:cNvPr>
          <p:cNvSpPr>
            <a:spLocks noGrp="1"/>
          </p:cNvSpPr>
          <p:nvPr>
            <p:ph type="title"/>
          </p:nvPr>
        </p:nvSpPr>
        <p:spPr/>
        <p:txBody>
          <a:bodyPr>
            <a:normAutofit fontScale="90000"/>
          </a:bodyPr>
          <a:lstStyle/>
          <a:p>
            <a:r>
              <a:rPr lang="en-GB" dirty="0"/>
              <a:t>Overview of the main changes in Working Together 2023</a:t>
            </a:r>
          </a:p>
        </p:txBody>
      </p:sp>
      <p:sp>
        <p:nvSpPr>
          <p:cNvPr id="3" name="Content Placeholder 2">
            <a:extLst>
              <a:ext uri="{FF2B5EF4-FFF2-40B4-BE49-F238E27FC236}">
                <a16:creationId xmlns:a16="http://schemas.microsoft.com/office/drawing/2014/main" id="{FB41CAB3-B625-45F2-A9E4-687C1C6920B2}"/>
              </a:ext>
            </a:extLst>
          </p:cNvPr>
          <p:cNvSpPr>
            <a:spLocks noGrp="1"/>
          </p:cNvSpPr>
          <p:nvPr>
            <p:ph idx="1"/>
          </p:nvPr>
        </p:nvSpPr>
        <p:spPr>
          <a:xfrm>
            <a:off x="288966" y="1603168"/>
            <a:ext cx="11740738" cy="5066191"/>
          </a:xfrm>
        </p:spPr>
        <p:txBody>
          <a:bodyPr>
            <a:normAutofit fontScale="47500" lnSpcReduction="20000"/>
          </a:bodyPr>
          <a:lstStyle/>
          <a:p>
            <a:pPr algn="l"/>
            <a:r>
              <a:rPr lang="en-GB" b="1" i="0" dirty="0">
                <a:solidFill>
                  <a:srgbClr val="0070C0"/>
                </a:solidFill>
                <a:effectLst/>
                <a:latin typeface="OpenSansRegular"/>
              </a:rPr>
              <a:t>Chapter 1 </a:t>
            </a:r>
            <a:r>
              <a:rPr lang="en-GB" b="1" i="0" dirty="0">
                <a:solidFill>
                  <a:srgbClr val="242425"/>
                </a:solidFill>
                <a:effectLst/>
                <a:latin typeface="OpenSansRegular"/>
              </a:rPr>
              <a:t>- </a:t>
            </a:r>
            <a:r>
              <a:rPr lang="en-GB" b="0" i="0" dirty="0">
                <a:solidFill>
                  <a:srgbClr val="404040"/>
                </a:solidFill>
                <a:effectLst/>
                <a:latin typeface="OpenSansRegular"/>
              </a:rPr>
              <a:t>A new chapter </a:t>
            </a:r>
            <a:r>
              <a:rPr lang="en-GB" b="1" i="0" dirty="0">
                <a:solidFill>
                  <a:srgbClr val="0070C0"/>
                </a:solidFill>
                <a:effectLst/>
                <a:latin typeface="OpenSansRegular"/>
              </a:rPr>
              <a:t>“Shared Responsibility”</a:t>
            </a:r>
            <a:r>
              <a:rPr lang="en-GB" b="0" i="0" dirty="0">
                <a:solidFill>
                  <a:srgbClr val="0070C0"/>
                </a:solidFill>
                <a:effectLst/>
                <a:latin typeface="OpenSansRegular"/>
              </a:rPr>
              <a:t> </a:t>
            </a:r>
            <a:r>
              <a:rPr lang="en-GB" b="0" i="0" dirty="0">
                <a:solidFill>
                  <a:srgbClr val="404040"/>
                </a:solidFill>
                <a:effectLst/>
                <a:latin typeface="OpenSansRegular"/>
              </a:rPr>
              <a:t>bringing together new and existing guidance to emphasize that successful outcomes for children depend on keeping a clear child-centred focus in strong multi-agency partnership working across the whole system of help, support and protection and effective work from all agencies with parents, carers and families.</a:t>
            </a:r>
          </a:p>
          <a:p>
            <a:pPr algn="l"/>
            <a:r>
              <a:rPr lang="en-GB" b="1" i="0" dirty="0">
                <a:solidFill>
                  <a:srgbClr val="0070C0"/>
                </a:solidFill>
                <a:effectLst/>
                <a:latin typeface="OpenSansRegular"/>
              </a:rPr>
              <a:t>Chapter 2 -Multi-Agency Safeguarding Arrangements</a:t>
            </a:r>
            <a:r>
              <a:rPr lang="en-GB" b="0" i="0" dirty="0">
                <a:solidFill>
                  <a:srgbClr val="0070C0"/>
                </a:solidFill>
                <a:effectLst/>
                <a:latin typeface="OpenSansRegular"/>
              </a:rPr>
              <a:t> </a:t>
            </a:r>
            <a:r>
              <a:rPr lang="en-GB" b="0" i="0" dirty="0">
                <a:solidFill>
                  <a:srgbClr val="404040"/>
                </a:solidFill>
                <a:effectLst/>
                <a:latin typeface="OpenSansRegular"/>
              </a:rPr>
              <a:t>is now chapter 2 (previously chapter 3), and substantive changes have been made with the aim of strengthening how safeguarding partners (local authorities, integrated care boards and the police) work together, and with relevant agencies, to safeguard and protect children locally.</a:t>
            </a:r>
          </a:p>
          <a:p>
            <a:pPr algn="l"/>
            <a:r>
              <a:rPr lang="en-GB" b="1" i="0" dirty="0">
                <a:solidFill>
                  <a:srgbClr val="0070C0"/>
                </a:solidFill>
                <a:effectLst/>
                <a:latin typeface="OpenSansRegular"/>
              </a:rPr>
              <a:t>Chapter 3 </a:t>
            </a:r>
            <a:r>
              <a:rPr lang="en-GB" b="1" i="0" dirty="0">
                <a:solidFill>
                  <a:srgbClr val="242425"/>
                </a:solidFill>
                <a:effectLst/>
                <a:latin typeface="OpenSansRegular"/>
              </a:rPr>
              <a:t>-</a:t>
            </a:r>
            <a:r>
              <a:rPr lang="en-GB" b="0" i="0" dirty="0">
                <a:solidFill>
                  <a:srgbClr val="404040"/>
                </a:solidFill>
                <a:effectLst/>
                <a:latin typeface="OpenSansRegular"/>
              </a:rPr>
              <a:t>This was previously chapter 1 and has a renewed focus on how organisations and agencies can </a:t>
            </a:r>
            <a:r>
              <a:rPr lang="en-GB" b="1" i="0" dirty="0">
                <a:solidFill>
                  <a:srgbClr val="0070C0"/>
                </a:solidFill>
                <a:effectLst/>
                <a:latin typeface="OpenSansRegular"/>
              </a:rPr>
              <a:t>provide help, support, safeguarding and protection</a:t>
            </a:r>
            <a:r>
              <a:rPr lang="en-GB" b="1" i="0" dirty="0">
                <a:solidFill>
                  <a:srgbClr val="404040"/>
                </a:solidFill>
                <a:effectLst/>
                <a:latin typeface="OpenSansRegular"/>
              </a:rPr>
              <a:t>.</a:t>
            </a:r>
            <a:r>
              <a:rPr lang="en-GB" b="0" i="0" dirty="0">
                <a:solidFill>
                  <a:srgbClr val="404040"/>
                </a:solidFill>
                <a:effectLst/>
                <a:latin typeface="OpenSansRegular"/>
              </a:rPr>
              <a:t> There is also clarity about the importance of children and their families receiving the right help at the right time from the right people. This includes information on the role of education, prison and probation services, support for disabled children and their families and supporting children at risk of experiencing harm outside of the home. There is also clarity about the broader range of people who can work with children and families who are receiving support and services under section 17 of the Children Act 1989 (child in need). There is a renewed focus on family-led solutions where other family members and family friends can play an invaluable role in supporting parents, enabling children to live safely at home. Chapter 3 also includes new multi-agency child protection standards which apply to all practitioners who come into contact with children where there is concern that the child is suffering or likely to suffer significant harm. These standards set out the skills, experience, and expertise practitioners working in a multi-agency child protection context needed.</a:t>
            </a:r>
          </a:p>
          <a:p>
            <a:pPr algn="l"/>
            <a:r>
              <a:rPr lang="en-GB" b="1" i="0" dirty="0">
                <a:solidFill>
                  <a:srgbClr val="0070C0"/>
                </a:solidFill>
                <a:effectLst/>
                <a:latin typeface="OpenSansRegular"/>
              </a:rPr>
              <a:t>Chapter 4 - Organisation Responsibilities</a:t>
            </a:r>
            <a:r>
              <a:rPr lang="en-GB" b="0" i="0" dirty="0">
                <a:solidFill>
                  <a:srgbClr val="0070C0"/>
                </a:solidFill>
                <a:effectLst/>
                <a:latin typeface="OpenSansRegular"/>
              </a:rPr>
              <a:t> </a:t>
            </a:r>
            <a:r>
              <a:rPr lang="en-GB" b="0" i="0" dirty="0">
                <a:solidFill>
                  <a:srgbClr val="404040"/>
                </a:solidFill>
                <a:effectLst/>
                <a:latin typeface="OpenSansRegular"/>
              </a:rPr>
              <a:t>is now chapter 4 (previously chapter 2), with factual changes to align with legislation and guidance. We have also made changes to the Prison and Probation sections to strengthen and clarify processes and responsibilities for child safeguarding.</a:t>
            </a:r>
          </a:p>
          <a:p>
            <a:pPr algn="l"/>
            <a:r>
              <a:rPr lang="en-GB" b="1" i="0" dirty="0">
                <a:solidFill>
                  <a:srgbClr val="0070C0"/>
                </a:solidFill>
                <a:effectLst/>
                <a:latin typeface="OpenSansRegular"/>
              </a:rPr>
              <a:t>Chapter 5 -Learning from serious child safeguarding incidents</a:t>
            </a:r>
            <a:r>
              <a:rPr lang="en-GB" b="0" i="0" dirty="0">
                <a:solidFill>
                  <a:srgbClr val="0070C0"/>
                </a:solidFill>
                <a:effectLst/>
                <a:latin typeface="OpenSansRegular"/>
              </a:rPr>
              <a:t> </a:t>
            </a:r>
            <a:r>
              <a:rPr lang="en-GB" b="0" i="0" dirty="0">
                <a:solidFill>
                  <a:srgbClr val="404040"/>
                </a:solidFill>
                <a:effectLst/>
                <a:latin typeface="OpenSansRegular"/>
              </a:rPr>
              <a:t>is now chapter 5 (previously chapter 4), small changes have been made to clarify the expectation for keeping in touch with care leavers over the age of 21, and the non-mandatory reporting of care leaver deaths up to age 25.</a:t>
            </a:r>
          </a:p>
          <a:p>
            <a:pPr algn="l"/>
            <a:r>
              <a:rPr lang="en-GB" b="1" i="0" dirty="0">
                <a:solidFill>
                  <a:srgbClr val="0070C0"/>
                </a:solidFill>
                <a:effectLst/>
                <a:latin typeface="OpenSansRegular"/>
              </a:rPr>
              <a:t>Chapter 6 </a:t>
            </a:r>
            <a:r>
              <a:rPr lang="en-GB" b="1" i="0" dirty="0">
                <a:solidFill>
                  <a:srgbClr val="242425"/>
                </a:solidFill>
                <a:effectLst/>
                <a:latin typeface="OpenSansRegular"/>
              </a:rPr>
              <a:t>- </a:t>
            </a:r>
            <a:r>
              <a:rPr lang="en-GB" b="0" i="0" dirty="0">
                <a:solidFill>
                  <a:srgbClr val="404040"/>
                </a:solidFill>
                <a:effectLst/>
                <a:latin typeface="OpenSansRegular"/>
              </a:rPr>
              <a:t>Factual changes have been made to </a:t>
            </a:r>
            <a:r>
              <a:rPr lang="en-GB" b="1" i="0" dirty="0">
                <a:solidFill>
                  <a:srgbClr val="0070C0"/>
                </a:solidFill>
                <a:effectLst/>
                <a:latin typeface="OpenSansRegular"/>
              </a:rPr>
              <a:t>child death reviews</a:t>
            </a:r>
            <a:r>
              <a:rPr lang="en-GB" b="0" i="0" dirty="0">
                <a:solidFill>
                  <a:srgbClr val="0070C0"/>
                </a:solidFill>
                <a:effectLst/>
                <a:latin typeface="OpenSansRegular"/>
              </a:rPr>
              <a:t> </a:t>
            </a:r>
            <a:r>
              <a:rPr lang="en-GB" b="0" i="0" dirty="0">
                <a:solidFill>
                  <a:srgbClr val="404040"/>
                </a:solidFill>
                <a:effectLst/>
                <a:latin typeface="OpenSansRegular"/>
              </a:rPr>
              <a:t>which is now chapter 6 (previously chapter 5). These include updating structures and processes in line with legislation, statutory and operational guidance published since 2018.</a:t>
            </a:r>
          </a:p>
          <a:p>
            <a:endParaRPr lang="en-GB" dirty="0"/>
          </a:p>
        </p:txBody>
      </p:sp>
    </p:spTree>
    <p:extLst>
      <p:ext uri="{BB962C8B-B14F-4D97-AF65-F5344CB8AC3E}">
        <p14:creationId xmlns:p14="http://schemas.microsoft.com/office/powerpoint/2010/main" val="3522900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998E6-649B-4357-A323-428268804FE8}"/>
              </a:ext>
            </a:extLst>
          </p:cNvPr>
          <p:cNvSpPr>
            <a:spLocks noGrp="1"/>
          </p:cNvSpPr>
          <p:nvPr>
            <p:ph type="title"/>
          </p:nvPr>
        </p:nvSpPr>
        <p:spPr>
          <a:xfrm>
            <a:off x="609600" y="188640"/>
            <a:ext cx="10972800" cy="1143000"/>
          </a:xfrm>
        </p:spPr>
        <p:txBody>
          <a:bodyPr anchor="ctr">
            <a:normAutofit/>
          </a:bodyPr>
          <a:lstStyle/>
          <a:p>
            <a:r>
              <a:rPr lang="en-GB" dirty="0"/>
              <a:t>A Shared Responsibility </a:t>
            </a:r>
          </a:p>
        </p:txBody>
      </p:sp>
      <p:graphicFrame>
        <p:nvGraphicFramePr>
          <p:cNvPr id="5" name="Content Placeholder 2">
            <a:extLst>
              <a:ext uri="{FF2B5EF4-FFF2-40B4-BE49-F238E27FC236}">
                <a16:creationId xmlns:a16="http://schemas.microsoft.com/office/drawing/2014/main" id="{F9B72AD5-0D91-8691-6083-D813718DF1FA}"/>
              </a:ext>
            </a:extLst>
          </p:cNvPr>
          <p:cNvGraphicFramePr>
            <a:graphicFrameLocks noGrp="1"/>
          </p:cNvGraphicFramePr>
          <p:nvPr>
            <p:ph idx="1"/>
            <p:extLst>
              <p:ext uri="{D42A27DB-BD31-4B8C-83A1-F6EECF244321}">
                <p14:modId xmlns:p14="http://schemas.microsoft.com/office/powerpoint/2010/main" val="902037167"/>
              </p:ext>
            </p:extLst>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720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336B9-2799-43CD-A9DC-3912B0024DCC}"/>
              </a:ext>
            </a:extLst>
          </p:cNvPr>
          <p:cNvSpPr>
            <a:spLocks noGrp="1"/>
          </p:cNvSpPr>
          <p:nvPr>
            <p:ph type="title"/>
          </p:nvPr>
        </p:nvSpPr>
        <p:spPr>
          <a:xfrm>
            <a:off x="609600" y="188640"/>
            <a:ext cx="10972800" cy="1143000"/>
          </a:xfrm>
        </p:spPr>
        <p:txBody>
          <a:bodyPr anchor="ctr">
            <a:normAutofit/>
          </a:bodyPr>
          <a:lstStyle/>
          <a:p>
            <a:r>
              <a:rPr lang="en-GB" dirty="0"/>
              <a:t>A Shared Responsibility</a:t>
            </a:r>
          </a:p>
        </p:txBody>
      </p:sp>
      <p:sp>
        <p:nvSpPr>
          <p:cNvPr id="3" name="Content Placeholder 2">
            <a:extLst>
              <a:ext uri="{FF2B5EF4-FFF2-40B4-BE49-F238E27FC236}">
                <a16:creationId xmlns:a16="http://schemas.microsoft.com/office/drawing/2014/main" id="{25FB6D5C-7F1D-4BEC-A8B1-4FCE68E85F31}"/>
              </a:ext>
            </a:extLst>
          </p:cNvPr>
          <p:cNvSpPr>
            <a:spLocks noGrp="1"/>
          </p:cNvSpPr>
          <p:nvPr>
            <p:ph sz="half" idx="1"/>
          </p:nvPr>
        </p:nvSpPr>
        <p:spPr>
          <a:xfrm>
            <a:off x="609600" y="1600201"/>
            <a:ext cx="5384800" cy="4525963"/>
          </a:xfrm>
        </p:spPr>
        <p:txBody>
          <a:bodyPr>
            <a:normAutofit lnSpcReduction="10000"/>
          </a:bodyPr>
          <a:lstStyle/>
          <a:p>
            <a:pPr>
              <a:lnSpc>
                <a:spcPct val="90000"/>
              </a:lnSpc>
            </a:pPr>
            <a:r>
              <a:rPr lang="en-GB" sz="2000" b="1" dirty="0">
                <a:solidFill>
                  <a:schemeClr val="accent1"/>
                </a:solidFill>
                <a:latin typeface="+mn-lt"/>
              </a:rPr>
              <a:t>ICB’s</a:t>
            </a:r>
            <a:r>
              <a:rPr lang="en-GB" sz="2000" dirty="0">
                <a:latin typeface="+mn-lt"/>
              </a:rPr>
              <a:t> are required to have Executive Lead roles for children, children with SEND and for Safeguarding (combined as one role or separate).</a:t>
            </a:r>
          </a:p>
          <a:p>
            <a:pPr>
              <a:lnSpc>
                <a:spcPct val="90000"/>
              </a:lnSpc>
            </a:pPr>
            <a:r>
              <a:rPr lang="en-GB" sz="2000" b="1" dirty="0">
                <a:solidFill>
                  <a:schemeClr val="accent1"/>
                </a:solidFill>
                <a:latin typeface="+mn-lt"/>
              </a:rPr>
              <a:t>Director of Public Health</a:t>
            </a:r>
            <a:r>
              <a:rPr lang="en-GB" sz="2000" dirty="0">
                <a:solidFill>
                  <a:schemeClr val="accent1"/>
                </a:solidFill>
                <a:latin typeface="+mn-lt"/>
              </a:rPr>
              <a:t> </a:t>
            </a:r>
            <a:r>
              <a:rPr lang="en-GB" sz="2000" dirty="0">
                <a:latin typeface="+mn-lt"/>
              </a:rPr>
              <a:t>informed by the ICB Leads, should ensure that the needs of children are a key part of the Joint Strategic Needs Assessment (JSNA) developed by the Health and Wellbeing Board. </a:t>
            </a:r>
          </a:p>
          <a:p>
            <a:pPr>
              <a:lnSpc>
                <a:spcPct val="90000"/>
              </a:lnSpc>
            </a:pPr>
            <a:r>
              <a:rPr lang="en-GB" sz="2000" b="1" dirty="0">
                <a:solidFill>
                  <a:schemeClr val="accent1"/>
                </a:solidFill>
                <a:latin typeface="+mn-lt"/>
              </a:rPr>
              <a:t>Effective information sharing </a:t>
            </a:r>
            <a:r>
              <a:rPr lang="en-GB" sz="2000" dirty="0">
                <a:latin typeface="+mn-lt"/>
              </a:rPr>
              <a:t>is also highlighted with practitioners being proactive in sharing information as early as possible. </a:t>
            </a:r>
          </a:p>
          <a:p>
            <a:pPr>
              <a:lnSpc>
                <a:spcPct val="90000"/>
              </a:lnSpc>
            </a:pPr>
            <a:r>
              <a:rPr lang="en-GB" sz="2000" b="1" dirty="0">
                <a:solidFill>
                  <a:schemeClr val="accent1"/>
                </a:solidFill>
                <a:latin typeface="+mn-lt"/>
              </a:rPr>
              <a:t>Working with parents and carers</a:t>
            </a:r>
            <a:r>
              <a:rPr lang="en-GB" sz="2000" dirty="0">
                <a:solidFill>
                  <a:schemeClr val="accent1"/>
                </a:solidFill>
                <a:latin typeface="+mn-lt"/>
              </a:rPr>
              <a:t> </a:t>
            </a:r>
            <a:r>
              <a:rPr lang="en-GB" sz="2000" dirty="0">
                <a:latin typeface="+mn-lt"/>
              </a:rPr>
              <a:t>the updated guidance sets out four principles that practitioners should follow when working with parents and carers:</a:t>
            </a:r>
          </a:p>
        </p:txBody>
      </p:sp>
      <p:graphicFrame>
        <p:nvGraphicFramePr>
          <p:cNvPr id="4" name="Diagram 3">
            <a:extLst>
              <a:ext uri="{FF2B5EF4-FFF2-40B4-BE49-F238E27FC236}">
                <a16:creationId xmlns:a16="http://schemas.microsoft.com/office/drawing/2014/main" id="{CE5249D8-E384-4B90-B07C-B486B29E4B73}"/>
              </a:ext>
            </a:extLst>
          </p:cNvPr>
          <p:cNvGraphicFramePr/>
          <p:nvPr>
            <p:extLst>
              <p:ext uri="{D42A27DB-BD31-4B8C-83A1-F6EECF244321}">
                <p14:modId xmlns:p14="http://schemas.microsoft.com/office/powerpoint/2010/main" val="1362085207"/>
              </p:ext>
            </p:extLst>
          </p:nvPr>
        </p:nvGraphicFramePr>
        <p:xfrm>
          <a:off x="6197600" y="1600201"/>
          <a:ext cx="5384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7086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ED084-7FFA-4D1A-96BC-11663F75ED90}"/>
              </a:ext>
            </a:extLst>
          </p:cNvPr>
          <p:cNvSpPr>
            <a:spLocks noGrp="1"/>
          </p:cNvSpPr>
          <p:nvPr>
            <p:ph type="title"/>
          </p:nvPr>
        </p:nvSpPr>
        <p:spPr>
          <a:xfrm>
            <a:off x="609600" y="188640"/>
            <a:ext cx="10972800" cy="1143000"/>
          </a:xfrm>
        </p:spPr>
        <p:txBody>
          <a:bodyPr anchor="ctr">
            <a:normAutofit/>
          </a:bodyPr>
          <a:lstStyle/>
          <a:p>
            <a:r>
              <a:rPr lang="en-GB" sz="4100"/>
              <a:t>Multi-Agency Safeguarding Arrangements</a:t>
            </a:r>
          </a:p>
        </p:txBody>
      </p:sp>
      <p:graphicFrame>
        <p:nvGraphicFramePr>
          <p:cNvPr id="15" name="Content Placeholder 2">
            <a:extLst>
              <a:ext uri="{FF2B5EF4-FFF2-40B4-BE49-F238E27FC236}">
                <a16:creationId xmlns:a16="http://schemas.microsoft.com/office/drawing/2014/main" id="{BF037F04-CC0A-333B-3ACD-64E790FDDF28}"/>
              </a:ext>
            </a:extLst>
          </p:cNvPr>
          <p:cNvGraphicFramePr>
            <a:graphicFrameLocks noGrp="1"/>
          </p:cNvGraphicFramePr>
          <p:nvPr>
            <p:ph idx="1"/>
            <p:extLst>
              <p:ext uri="{D42A27DB-BD31-4B8C-83A1-F6EECF244321}">
                <p14:modId xmlns:p14="http://schemas.microsoft.com/office/powerpoint/2010/main" val="29796870"/>
              </p:ext>
            </p:extLst>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5049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A46F5-74BE-4EC4-AF48-70DF97FAFAE6}"/>
              </a:ext>
            </a:extLst>
          </p:cNvPr>
          <p:cNvSpPr>
            <a:spLocks noGrp="1"/>
          </p:cNvSpPr>
          <p:nvPr>
            <p:ph type="title"/>
          </p:nvPr>
        </p:nvSpPr>
        <p:spPr/>
        <p:txBody>
          <a:bodyPr>
            <a:normAutofit fontScale="90000"/>
          </a:bodyPr>
          <a:lstStyle/>
          <a:p>
            <a:r>
              <a:rPr lang="en-GB"/>
              <a:t>Multi-Agency Safeguarding Arrangements</a:t>
            </a:r>
            <a:endParaRPr lang="en-GB" dirty="0"/>
          </a:p>
        </p:txBody>
      </p:sp>
      <p:sp>
        <p:nvSpPr>
          <p:cNvPr id="6" name="Text Placeholder 5">
            <a:extLst>
              <a:ext uri="{FF2B5EF4-FFF2-40B4-BE49-F238E27FC236}">
                <a16:creationId xmlns:a16="http://schemas.microsoft.com/office/drawing/2014/main" id="{3A7105DB-799A-4FF5-857F-A664291316F2}"/>
              </a:ext>
            </a:extLst>
          </p:cNvPr>
          <p:cNvSpPr>
            <a:spLocks noGrp="1"/>
          </p:cNvSpPr>
          <p:nvPr>
            <p:ph type="body" idx="1"/>
          </p:nvPr>
        </p:nvSpPr>
        <p:spPr>
          <a:xfrm>
            <a:off x="609599" y="1423191"/>
            <a:ext cx="5386917" cy="639762"/>
          </a:xfrm>
          <a:solidFill>
            <a:schemeClr val="tx2">
              <a:lumMod val="40000"/>
              <a:lumOff val="60000"/>
              <a:alpha val="50000"/>
            </a:schemeClr>
          </a:solidFill>
          <a:effectLst>
            <a:softEdge rad="31750"/>
          </a:effectLst>
        </p:spPr>
        <p:txBody>
          <a:bodyPr>
            <a:normAutofit fontScale="92500" lnSpcReduction="20000"/>
          </a:bodyPr>
          <a:lstStyle/>
          <a:p>
            <a:r>
              <a:rPr lang="en-GB" dirty="0">
                <a:solidFill>
                  <a:schemeClr val="accent1"/>
                </a:solidFill>
              </a:rPr>
              <a:t>Lead Safeguarding Partner (LSP)</a:t>
            </a:r>
          </a:p>
        </p:txBody>
      </p:sp>
      <p:sp>
        <p:nvSpPr>
          <p:cNvPr id="7" name="Content Placeholder 6">
            <a:extLst>
              <a:ext uri="{FF2B5EF4-FFF2-40B4-BE49-F238E27FC236}">
                <a16:creationId xmlns:a16="http://schemas.microsoft.com/office/drawing/2014/main" id="{1CAF7D96-F324-4DE7-BF91-E35334724E5B}"/>
              </a:ext>
            </a:extLst>
          </p:cNvPr>
          <p:cNvSpPr>
            <a:spLocks noGrp="1"/>
          </p:cNvSpPr>
          <p:nvPr>
            <p:ph sz="half" idx="2"/>
          </p:nvPr>
        </p:nvSpPr>
        <p:spPr>
          <a:xfrm>
            <a:off x="308758" y="2174875"/>
            <a:ext cx="6032665" cy="4214050"/>
          </a:xfrm>
        </p:spPr>
        <p:txBody>
          <a:bodyPr>
            <a:noAutofit/>
          </a:bodyPr>
          <a:lstStyle/>
          <a:p>
            <a:r>
              <a:rPr lang="en-GB" sz="1600" dirty="0">
                <a:latin typeface="+mn-lt"/>
              </a:rPr>
              <a:t>The LSP is the head of each statutory safeguarding partner agency i.e</a:t>
            </a:r>
            <a:r>
              <a:rPr lang="en-GB" sz="1600" dirty="0">
                <a:solidFill>
                  <a:schemeClr val="accent1"/>
                </a:solidFill>
                <a:latin typeface="+mn-lt"/>
              </a:rPr>
              <a:t>. </a:t>
            </a:r>
            <a:r>
              <a:rPr lang="en-GB" sz="1600" b="1" dirty="0">
                <a:solidFill>
                  <a:schemeClr val="accent1"/>
                </a:solidFill>
                <a:latin typeface="+mn-lt"/>
              </a:rPr>
              <a:t>Chief Officer of Police and Chief Executive of the LA and ICB </a:t>
            </a:r>
          </a:p>
          <a:p>
            <a:r>
              <a:rPr lang="en-GB" sz="1600" dirty="0">
                <a:latin typeface="+mn-lt"/>
              </a:rPr>
              <a:t>The LSP is responsible for holding their own organisation or agency to account, speaking and making decisions on behalf of their agency, and meeting the statutory and legislative duties of their agency. </a:t>
            </a:r>
          </a:p>
          <a:p>
            <a:r>
              <a:rPr lang="en-GB" sz="1600" dirty="0">
                <a:latin typeface="+mn-lt"/>
              </a:rPr>
              <a:t>LSPs from different agencies are jointly responsible for the </a:t>
            </a:r>
            <a:r>
              <a:rPr lang="en-GB" sz="1600" b="1" dirty="0">
                <a:solidFill>
                  <a:schemeClr val="accent1"/>
                </a:solidFill>
                <a:latin typeface="+mn-lt"/>
              </a:rPr>
              <a:t>proper involvement of all relevant agencies</a:t>
            </a:r>
            <a:r>
              <a:rPr lang="en-GB" sz="1600" dirty="0">
                <a:latin typeface="+mn-lt"/>
              </a:rPr>
              <a:t>, and should work as a team, as opposed to as a voice for their own organisation. </a:t>
            </a:r>
          </a:p>
          <a:p>
            <a:r>
              <a:rPr lang="en-GB" sz="1600" dirty="0">
                <a:latin typeface="+mn-lt"/>
              </a:rPr>
              <a:t>They should meet sufficiently regularly to undertake the core functions, however through what mechanism and how often is for local decision. </a:t>
            </a:r>
          </a:p>
          <a:p>
            <a:r>
              <a:rPr lang="en-GB" sz="1600" dirty="0">
                <a:latin typeface="+mn-lt"/>
              </a:rPr>
              <a:t>In cases where the boundaries of the police and ICB extend over multiple LA areas, LSPs may decide to meet at a more regional level so they can discuss all arrangements within their remit and ensure consistency of funding and resources.</a:t>
            </a:r>
          </a:p>
        </p:txBody>
      </p:sp>
      <p:sp>
        <p:nvSpPr>
          <p:cNvPr id="8" name="Text Placeholder 7">
            <a:extLst>
              <a:ext uri="{FF2B5EF4-FFF2-40B4-BE49-F238E27FC236}">
                <a16:creationId xmlns:a16="http://schemas.microsoft.com/office/drawing/2014/main" id="{6C05E1F3-48F3-4955-B599-D27F45D74ECB}"/>
              </a:ext>
            </a:extLst>
          </p:cNvPr>
          <p:cNvSpPr>
            <a:spLocks noGrp="1"/>
          </p:cNvSpPr>
          <p:nvPr>
            <p:ph type="body" sz="quarter" idx="3"/>
          </p:nvPr>
        </p:nvSpPr>
        <p:spPr>
          <a:xfrm>
            <a:off x="6525878" y="1470693"/>
            <a:ext cx="5389033" cy="639762"/>
          </a:xfrm>
          <a:solidFill>
            <a:schemeClr val="tx2">
              <a:lumMod val="40000"/>
              <a:lumOff val="60000"/>
              <a:alpha val="50000"/>
            </a:schemeClr>
          </a:solidFill>
          <a:effectLst>
            <a:softEdge rad="31750"/>
          </a:effectLst>
        </p:spPr>
        <p:txBody>
          <a:bodyPr>
            <a:normAutofit fontScale="92500" lnSpcReduction="20000"/>
          </a:bodyPr>
          <a:lstStyle/>
          <a:p>
            <a:r>
              <a:rPr lang="en-GB" dirty="0">
                <a:solidFill>
                  <a:schemeClr val="accent1"/>
                </a:solidFill>
              </a:rPr>
              <a:t>Delegated Safeguarding Partner (DSP) and Partnership Chair</a:t>
            </a:r>
          </a:p>
        </p:txBody>
      </p:sp>
      <p:sp>
        <p:nvSpPr>
          <p:cNvPr id="9" name="Content Placeholder 8">
            <a:extLst>
              <a:ext uri="{FF2B5EF4-FFF2-40B4-BE49-F238E27FC236}">
                <a16:creationId xmlns:a16="http://schemas.microsoft.com/office/drawing/2014/main" id="{1C64FCB3-6E5B-4BC7-9E37-D61A07B04E44}"/>
              </a:ext>
            </a:extLst>
          </p:cNvPr>
          <p:cNvSpPr>
            <a:spLocks noGrp="1"/>
          </p:cNvSpPr>
          <p:nvPr>
            <p:ph sz="quarter" idx="4"/>
          </p:nvPr>
        </p:nvSpPr>
        <p:spPr>
          <a:xfrm>
            <a:off x="5882246" y="2174875"/>
            <a:ext cx="6032665" cy="3951288"/>
          </a:xfrm>
        </p:spPr>
        <p:txBody>
          <a:bodyPr>
            <a:noAutofit/>
          </a:bodyPr>
          <a:lstStyle/>
          <a:p>
            <a:pPr lvl="1">
              <a:buFont typeface="Wingdings" panose="05000000000000000000" pitchFamily="2" charset="2"/>
              <a:buChar char="§"/>
            </a:pPr>
            <a:r>
              <a:rPr lang="en-GB" sz="1400" dirty="0">
                <a:latin typeface="+mn-lt"/>
              </a:rPr>
              <a:t>The LSP of each partner agency should appoint a D</a:t>
            </a:r>
            <a:r>
              <a:rPr lang="en-GB" sz="1400" b="1" dirty="0">
                <a:solidFill>
                  <a:schemeClr val="accent1"/>
                </a:solidFill>
                <a:latin typeface="+mn-lt"/>
              </a:rPr>
              <a:t>elegated safeguarding partner (DSP),</a:t>
            </a:r>
            <a:r>
              <a:rPr lang="en-GB" sz="1400" b="1" dirty="0">
                <a:latin typeface="+mn-lt"/>
              </a:rPr>
              <a:t> </a:t>
            </a:r>
            <a:r>
              <a:rPr lang="en-GB" sz="1400" dirty="0">
                <a:latin typeface="+mn-lt"/>
              </a:rPr>
              <a:t>with sufficient seniority to take decisions on behalf of the LSP, responsible for operational delivery. </a:t>
            </a:r>
          </a:p>
          <a:p>
            <a:pPr lvl="1">
              <a:buFont typeface="Wingdings" panose="05000000000000000000" pitchFamily="2" charset="2"/>
              <a:buChar char="§"/>
            </a:pPr>
            <a:r>
              <a:rPr lang="en-GB" sz="1400" dirty="0">
                <a:latin typeface="+mn-lt"/>
              </a:rPr>
              <a:t>DSPs and LSPs should have </a:t>
            </a:r>
            <a:r>
              <a:rPr lang="en-GB" sz="1400" b="1" dirty="0">
                <a:solidFill>
                  <a:schemeClr val="accent1"/>
                </a:solidFill>
                <a:latin typeface="+mn-lt"/>
              </a:rPr>
              <a:t>regular interaction</a:t>
            </a:r>
            <a:r>
              <a:rPr lang="en-GB" sz="1400" b="1" dirty="0">
                <a:latin typeface="+mn-lt"/>
              </a:rPr>
              <a:t> </a:t>
            </a:r>
            <a:r>
              <a:rPr lang="en-GB" sz="1400" dirty="0">
                <a:latin typeface="+mn-lt"/>
              </a:rPr>
              <a:t>to ensure the LSP has sufficient oversight and detail on key topics. </a:t>
            </a:r>
          </a:p>
          <a:p>
            <a:pPr lvl="1">
              <a:buFont typeface="Wingdings" panose="05000000000000000000" pitchFamily="2" charset="2"/>
              <a:buChar char="§"/>
            </a:pPr>
            <a:r>
              <a:rPr lang="en-GB" sz="1400" dirty="0">
                <a:latin typeface="+mn-lt"/>
              </a:rPr>
              <a:t>One DSP within the partnership should be appointed partnership chair for multi-agency arrangements. This role can be rotated between the DSPs if deemed appropriate by the LSPs. This is intended to mirror the joint and equal responsibility for the arrangements and increase shared understanding of the system. </a:t>
            </a:r>
          </a:p>
          <a:p>
            <a:pPr lvl="1">
              <a:buFont typeface="Wingdings" panose="05000000000000000000" pitchFamily="2" charset="2"/>
              <a:buChar char="§"/>
            </a:pPr>
            <a:r>
              <a:rPr lang="en-GB" sz="1400" dirty="0">
                <a:latin typeface="+mn-lt"/>
              </a:rPr>
              <a:t>The </a:t>
            </a:r>
            <a:r>
              <a:rPr lang="en-GB" sz="1400" b="1" dirty="0">
                <a:solidFill>
                  <a:schemeClr val="accent1"/>
                </a:solidFill>
                <a:latin typeface="+mn-lt"/>
              </a:rPr>
              <a:t>partnership chair </a:t>
            </a:r>
            <a:r>
              <a:rPr lang="en-GB" sz="1400" dirty="0">
                <a:latin typeface="+mn-lt"/>
              </a:rPr>
              <a:t>should facilitate partner discussions, provide greater continuity, and act as a single point of contact for the partnership, working in conjunction with independent scrutiny which provides rigour and challenge.</a:t>
            </a:r>
          </a:p>
          <a:p>
            <a:pPr lvl="1">
              <a:buFont typeface="Wingdings" panose="05000000000000000000" pitchFamily="2" charset="2"/>
              <a:buChar char="§"/>
            </a:pPr>
            <a:r>
              <a:rPr lang="en-GB" sz="1400" dirty="0">
                <a:latin typeface="+mn-lt"/>
              </a:rPr>
              <a:t>The role of partnership chair should not replace existing formal complaints procedures and does not provide independent scrutiny. </a:t>
            </a:r>
          </a:p>
          <a:p>
            <a:pPr lvl="1">
              <a:buFont typeface="Wingdings" panose="05000000000000000000" pitchFamily="2" charset="2"/>
              <a:buChar char="§"/>
            </a:pPr>
            <a:r>
              <a:rPr lang="en-GB" sz="1400" b="1" dirty="0">
                <a:solidFill>
                  <a:schemeClr val="accent1"/>
                </a:solidFill>
                <a:latin typeface="+mn-lt"/>
              </a:rPr>
              <a:t>This arrangement removes the need for a local area to maintain another chair or independent chair. </a:t>
            </a:r>
          </a:p>
        </p:txBody>
      </p:sp>
    </p:spTree>
    <p:extLst>
      <p:ext uri="{BB962C8B-B14F-4D97-AF65-F5344CB8AC3E}">
        <p14:creationId xmlns:p14="http://schemas.microsoft.com/office/powerpoint/2010/main" val="853224509"/>
      </p:ext>
    </p:extLst>
  </p:cSld>
  <p:clrMapOvr>
    <a:masterClrMapping/>
  </p:clrMapOvr>
</p:sld>
</file>

<file path=ppt/theme/theme1.xml><?xml version="1.0" encoding="utf-8"?>
<a:theme xmlns:a="http://schemas.openxmlformats.org/drawingml/2006/main" name="1_NYSCB MAST Briefings March 17 - Version 4">
  <a:themeElements>
    <a:clrScheme name="nyscb">
      <a:dk1>
        <a:sysClr val="windowText" lastClr="000000"/>
      </a:dk1>
      <a:lt1>
        <a:sysClr val="window" lastClr="FFFFFF"/>
      </a:lt1>
      <a:dk2>
        <a:srgbClr val="3399FF"/>
      </a:dk2>
      <a:lt2>
        <a:srgbClr val="EEECE1"/>
      </a:lt2>
      <a:accent1>
        <a:srgbClr val="0059B5"/>
      </a:accent1>
      <a:accent2>
        <a:srgbClr val="F3621E"/>
      </a:accent2>
      <a:accent3>
        <a:srgbClr val="00B050"/>
      </a:accent3>
      <a:accent4>
        <a:srgbClr val="53A9FF"/>
      </a:accent4>
      <a:accent5>
        <a:srgbClr val="F8A884"/>
      </a:accent5>
      <a:accent6>
        <a:srgbClr val="47FF9A"/>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1770</TotalTime>
  <Words>3129</Words>
  <Application>Microsoft Office PowerPoint</Application>
  <PresentationFormat>Widescreen</PresentationFormat>
  <Paragraphs>143</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Calibri</vt:lpstr>
      <vt:lpstr>OpenSansRegular</vt:lpstr>
      <vt:lpstr>Wingdings</vt:lpstr>
      <vt:lpstr>1_NYSCB MAST Briefings March 17 - Version 4</vt:lpstr>
      <vt:lpstr>Working Together to Safeguard Children 2023  Partner Briefing  January 2024</vt:lpstr>
      <vt:lpstr>Overview</vt:lpstr>
      <vt:lpstr>What does this guidance cover?</vt:lpstr>
      <vt:lpstr>Who does the guidance apply to?</vt:lpstr>
      <vt:lpstr>Overview of the main changes in Working Together 2023</vt:lpstr>
      <vt:lpstr>A Shared Responsibility </vt:lpstr>
      <vt:lpstr>A Shared Responsibility</vt:lpstr>
      <vt:lpstr>Multi-Agency Safeguarding Arrangements</vt:lpstr>
      <vt:lpstr>Multi-Agency Safeguarding Arrangements</vt:lpstr>
      <vt:lpstr>Joint Functions of DSPs</vt:lpstr>
      <vt:lpstr>Effective Safeguarding Arrangements</vt:lpstr>
      <vt:lpstr>Multi-Agency Safeguarding Arrangements</vt:lpstr>
      <vt:lpstr>Multi-Agency Safeguarding Arrangements</vt:lpstr>
      <vt:lpstr>Providing Help, Support and Protection </vt:lpstr>
      <vt:lpstr>Providing Help, Support and Protection </vt:lpstr>
      <vt:lpstr>Providing Help, Support and Protection </vt:lpstr>
      <vt:lpstr>Providing Help, Support and Protection </vt:lpstr>
      <vt:lpstr>Learning from Serious Child Safeguarding Incidents</vt:lpstr>
      <vt:lpstr>PowerPoint Presentation</vt:lpstr>
    </vt:vector>
  </TitlesOfParts>
  <Company>NYCC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Exploitation, Contextual Safeguarding &amp; County Lines</dc:title>
  <dc:creator>Kathryn Morrison</dc:creator>
  <cp:lastModifiedBy>Kathryn Morrison</cp:lastModifiedBy>
  <cp:revision>130</cp:revision>
  <dcterms:created xsi:type="dcterms:W3CDTF">2022-10-10T12:51:00Z</dcterms:created>
  <dcterms:modified xsi:type="dcterms:W3CDTF">2024-07-17T10:45:34Z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3f27b87-3675-4fb5-85ad-fce3efd3a6b0_Enabled">
    <vt:lpwstr>true</vt:lpwstr>
  </property>
  <property fmtid="{D5CDD505-2E9C-101B-9397-08002B2CF9AE}" pid="3" name="MSIP_Label_13f27b87-3675-4fb5-85ad-fce3efd3a6b0_SetDate">
    <vt:lpwstr>2022-10-17T11:39:15Z</vt:lpwstr>
  </property>
  <property fmtid="{D5CDD505-2E9C-101B-9397-08002B2CF9AE}" pid="4" name="MSIP_Label_13f27b87-3675-4fb5-85ad-fce3efd3a6b0_Method">
    <vt:lpwstr>Standard</vt:lpwstr>
  </property>
  <property fmtid="{D5CDD505-2E9C-101B-9397-08002B2CF9AE}" pid="5" name="MSIP_Label_13f27b87-3675-4fb5-85ad-fce3efd3a6b0_Name">
    <vt:lpwstr>OFFICIAL - SENSITIVE</vt:lpwstr>
  </property>
  <property fmtid="{D5CDD505-2E9C-101B-9397-08002B2CF9AE}" pid="6" name="MSIP_Label_13f27b87-3675-4fb5-85ad-fce3efd3a6b0_SiteId">
    <vt:lpwstr>ad3d9c73-9830-44a1-b487-e1055441c70e</vt:lpwstr>
  </property>
  <property fmtid="{D5CDD505-2E9C-101B-9397-08002B2CF9AE}" pid="7" name="MSIP_Label_13f27b87-3675-4fb5-85ad-fce3efd3a6b0_ActionId">
    <vt:lpwstr>88dc0a42-32a5-4be2-996d-000091e98ab1</vt:lpwstr>
  </property>
  <property fmtid="{D5CDD505-2E9C-101B-9397-08002B2CF9AE}" pid="8" name="MSIP_Label_13f27b87-3675-4fb5-85ad-fce3efd3a6b0_ContentBits">
    <vt:lpwstr>2</vt:lpwstr>
  </property>
</Properties>
</file>